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57" r:id="rId2"/>
    <p:sldId id="258" r:id="rId3"/>
    <p:sldId id="270"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2392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40" autoAdjust="0"/>
    <p:restoredTop sz="94660"/>
  </p:normalViewPr>
  <p:slideViewPr>
    <p:cSldViewPr snapToGrid="0">
      <p:cViewPr varScale="1">
        <p:scale>
          <a:sx n="72" d="100"/>
          <a:sy n="72"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356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3567"/>
          </a:xfrm>
          <a:prstGeom prst="rect">
            <a:avLst/>
          </a:prstGeom>
        </p:spPr>
        <p:txBody>
          <a:bodyPr vert="horz" lIns="91440" tIns="45720" rIns="91440" bIns="45720" rtlCol="0"/>
          <a:lstStyle>
            <a:lvl1pPr algn="r">
              <a:defRPr sz="1200"/>
            </a:lvl1pPr>
          </a:lstStyle>
          <a:p>
            <a:fld id="{ECF06E1C-9E8B-4501-AFBA-2314650C19F2}" type="datetimeFigureOut">
              <a:rPr lang="en-US" smtClean="0"/>
              <a:t>1/22/2018</a:t>
            </a:fld>
            <a:endParaRPr lang="en-US"/>
          </a:p>
        </p:txBody>
      </p:sp>
      <p:sp>
        <p:nvSpPr>
          <p:cNvPr id="4" name="Slide Image Placeholder 3"/>
          <p:cNvSpPr>
            <a:spLocks noGrp="1" noRot="1" noChangeAspect="1"/>
          </p:cNvSpPr>
          <p:nvPr>
            <p:ph type="sldImg" idx="2"/>
          </p:nvPr>
        </p:nvSpPr>
        <p:spPr>
          <a:xfrm>
            <a:off x="657225" y="1154113"/>
            <a:ext cx="5543550" cy="311943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46389"/>
            <a:ext cx="5486400" cy="363795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5684"/>
            <a:ext cx="2971800" cy="46356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775684"/>
            <a:ext cx="2971800" cy="463566"/>
          </a:xfrm>
          <a:prstGeom prst="rect">
            <a:avLst/>
          </a:prstGeom>
        </p:spPr>
        <p:txBody>
          <a:bodyPr vert="horz" lIns="91440" tIns="45720" rIns="91440" bIns="45720" rtlCol="0" anchor="b"/>
          <a:lstStyle>
            <a:lvl1pPr algn="r">
              <a:defRPr sz="1200"/>
            </a:lvl1pPr>
          </a:lstStyle>
          <a:p>
            <a:fld id="{5A0FCE42-DEE4-4138-8EBC-9B36482CB244}" type="slidenum">
              <a:rPr lang="en-US" smtClean="0"/>
              <a:t>‹#›</a:t>
            </a:fld>
            <a:endParaRPr lang="en-US"/>
          </a:p>
        </p:txBody>
      </p:sp>
    </p:spTree>
    <p:extLst>
      <p:ext uri="{BB962C8B-B14F-4D97-AF65-F5344CB8AC3E}">
        <p14:creationId xmlns:p14="http://schemas.microsoft.com/office/powerpoint/2010/main" val="35227059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A25C4A2-E5CE-4171-99E4-E562E73BE6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62015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Ask: How would you modify the story of the outlaw in the Wild West to make it analogous to a lysogenic cycle?</a:t>
            </a:r>
          </a:p>
          <a:p>
            <a:r>
              <a:rPr lang="en-US" altLang="en-US" dirty="0"/>
              <a:t>Answer: A correct response will include an analogy for the prophage being a part of the bacterium for an extended period of time. </a:t>
            </a:r>
          </a:p>
          <a:p>
            <a:r>
              <a:rPr lang="en-US" altLang="en-US" dirty="0"/>
              <a:t>Sample answer: The outlaw pretends to be looking for work, takes a job at a nearby ranch, and hides out there for a time.</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A25C4A2-E5CE-4171-99E4-E562E73BE6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6644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Tell students: About 70 percent of viruses contain RNA rather than DNA. In humans, RNA viruses cause a wide range of infections, from relatively mild colds to influenza and AIDS. Certain kinds of cancer also begin with an infection by viral RNA.</a:t>
            </a:r>
          </a:p>
          <a:p>
            <a:endParaRPr lang="en-US" altLang="en-US" dirty="0"/>
          </a:p>
          <a:p>
            <a:r>
              <a:rPr lang="en-US" altLang="en-US" dirty="0"/>
              <a:t>Ask: What happens when you get a cold?</a:t>
            </a:r>
          </a:p>
          <a:p>
            <a:r>
              <a:rPr lang="en-US" altLang="en-US" dirty="0"/>
              <a:t>Answer: Cold viruses attack with a very simple, fast-acting infection.</a:t>
            </a:r>
          </a:p>
          <a:p>
            <a:endParaRPr lang="en-US" altLang="en-US" dirty="0"/>
          </a:p>
          <a:p>
            <a:r>
              <a:rPr lang="en-US" altLang="en-US" dirty="0"/>
              <a:t>Explain to students that a capsid settles on a cell, typically in the host</a:t>
            </a:r>
            <a:r>
              <a:rPr lang="ja-JP" altLang="en-US" dirty="0"/>
              <a:t>’</a:t>
            </a:r>
            <a:r>
              <a:rPr lang="en-US" altLang="ja-JP" dirty="0"/>
              <a:t>s nose, and is brought inside, where a viral protein makes many new copies of the viral RNA. </a:t>
            </a:r>
          </a:p>
          <a:p>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Explain that the new capsids assemble around the viral RNA copies, and within eight hours, the host cell releases hundreds of new virus particles to infect other cells.</a:t>
            </a:r>
          </a:p>
          <a:p>
            <a:endParaRPr lang="en-US" altLang="ja-JP" dirty="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A25C4A2-E5CE-4171-99E4-E562E73BE6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01925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Explain to students that the deadly disease called acquired immune deficiency syndrome (AIDS) is caused by an RNA virus called human immunodeficiency virus (HIV). HIV belongs to a group of RNA viruses that are called retroviruses. The genetic information of a retrovirus is copied from RNA to DNA instead of from DNA to RNA.</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Explain that retroviral infections are similar to lysogenic infections of bacteria. Much like a prophage in a bacterial host, the viral DNA may remain inactive for many cell cycles before making new virus particles and damaging the cells of the host</a:t>
            </a:r>
            <a:r>
              <a:rPr lang="ja-JP" altLang="en-US" dirty="0"/>
              <a:t>’</a:t>
            </a:r>
            <a:r>
              <a:rPr lang="en-US" altLang="ja-JP" dirty="0"/>
              <a:t>s immune system. Eventually, the DNA is transcribed and new viral parts are made. </a:t>
            </a:r>
          </a:p>
          <a:p>
            <a:endParaRPr lang="en-US" dirty="0"/>
          </a:p>
          <a:p>
            <a:r>
              <a:rPr lang="en-US" altLang="en-US" dirty="0"/>
              <a:t>Ask: Why is the word retrovirus used to describe HIV?</a:t>
            </a:r>
          </a:p>
          <a:p>
            <a:r>
              <a:rPr lang="en-US" altLang="en-US" dirty="0"/>
              <a:t>Answer: The genetic information of a retrovirus like HIV is copied from RNA to DNA instead of from DNA to RNA.</a:t>
            </a:r>
          </a:p>
          <a:p>
            <a:endParaRPr lang="en-US" altLang="en-US" dirty="0"/>
          </a:p>
          <a:p>
            <a:r>
              <a:rPr lang="en-US" altLang="en-US" dirty="0"/>
              <a:t>Ask: If the virus that causes the common cold is also an RNA virus, why is it not called a retrovirus? </a:t>
            </a:r>
          </a:p>
          <a:p>
            <a:r>
              <a:rPr lang="en-US" altLang="en-US" dirty="0"/>
              <a:t>Answer: In a cell infected with the common cold virus, RNA is not copied to make DNA. Instead, the viral RNA is translated by the cell</a:t>
            </a:r>
            <a:r>
              <a:rPr lang="ja-JP" altLang="en-US" dirty="0"/>
              <a:t>’</a:t>
            </a:r>
            <a:r>
              <a:rPr lang="en-US" altLang="ja-JP" dirty="0"/>
              <a:t>s ribosomes to produce viral proteins.</a:t>
            </a:r>
            <a:endParaRPr lang="en-US" alt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A25C4A2-E5CE-4171-99E4-E562E73BE6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9630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Remind students that viruses must infect living cells to grow and reproduce, taking advantage of the nutrients and cellular machinery of their hosts. This means that all viruses are parasites.</a:t>
            </a:r>
          </a:p>
          <a:p>
            <a:endParaRPr lang="en-US" altLang="en-US" dirty="0"/>
          </a:p>
          <a:p>
            <a:r>
              <a:rPr lang="en-US" altLang="en-US" dirty="0"/>
              <a:t>Explain that, despite the fact that they are not alive, viruses have many of the characteristics of living things. After infecting living cells, viruses can reproduce, regulate gene expression, and even evolve.</a:t>
            </a:r>
          </a:p>
          <a:p>
            <a:endParaRPr lang="en-US" altLang="en-US" dirty="0"/>
          </a:p>
          <a:p>
            <a:r>
              <a:rPr lang="en-US" altLang="en-US" dirty="0"/>
              <a:t>Direct students to compare the principal differences between cells and viruses that are shown in the table.</a:t>
            </a:r>
          </a:p>
          <a:p>
            <a:r>
              <a:rPr lang="en-US" altLang="en-US" dirty="0"/>
              <a:t> </a:t>
            </a:r>
          </a:p>
          <a:p>
            <a:r>
              <a:rPr lang="en-US" altLang="en-US" dirty="0"/>
              <a:t>Ask: Based on this information, would you classify viruses as living or nonliving? Explain.</a:t>
            </a:r>
          </a:p>
          <a:p>
            <a:r>
              <a:rPr lang="en-US" altLang="en-US" dirty="0"/>
              <a:t>Sample answer: I would classify viruses as nonliving, because they cannot grow, develop, or obtain energy, and because they cannot reproduce independently.</a:t>
            </a:r>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11738F9B-8654-4A55-8818-38F71AC4DCF2}"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rPr>
              <a:pPr marL="0" marR="0" lvl="0" indent="0" algn="r" defTabSz="457200" rtl="0" eaLnBrk="1" fontAlgn="auto" latinLnBrk="0" hangingPunct="1">
                <a:lnSpc>
                  <a:spcPct val="100000"/>
                </a:lnSpc>
                <a:spcBef>
                  <a:spcPct val="0"/>
                </a:spcBef>
                <a:spcAft>
                  <a:spcPts val="0"/>
                </a:spcAft>
                <a:buClrTx/>
                <a:buSzTx/>
                <a:buFontTx/>
                <a:buNone/>
                <a:tabLst/>
                <a:defRPr/>
              </a:pPr>
              <a:t>13</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Tree>
    <p:extLst>
      <p:ext uri="{BB962C8B-B14F-4D97-AF65-F5344CB8AC3E}">
        <p14:creationId xmlns:p14="http://schemas.microsoft.com/office/powerpoint/2010/main" val="30777859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0FCE42-DEE4-4138-8EBC-9B36482CB244}" type="slidenum">
              <a:rPr lang="en-US" smtClean="0"/>
              <a:t>14</a:t>
            </a:fld>
            <a:endParaRPr lang="en-US"/>
          </a:p>
        </p:txBody>
      </p:sp>
    </p:spTree>
    <p:extLst>
      <p:ext uri="{BB962C8B-B14F-4D97-AF65-F5344CB8AC3E}">
        <p14:creationId xmlns:p14="http://schemas.microsoft.com/office/powerpoint/2010/main" val="4077093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0FCE42-DEE4-4138-8EBC-9B36482CB244}" type="slidenum">
              <a:rPr lang="en-US" smtClean="0"/>
              <a:t>2</a:t>
            </a:fld>
            <a:endParaRPr lang="en-US"/>
          </a:p>
        </p:txBody>
      </p:sp>
    </p:spTree>
    <p:extLst>
      <p:ext uri="{BB962C8B-B14F-4D97-AF65-F5344CB8AC3E}">
        <p14:creationId xmlns:p14="http://schemas.microsoft.com/office/powerpoint/2010/main" val="4080033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0FCE42-DEE4-4138-8EBC-9B36482CB244}" type="slidenum">
              <a:rPr lang="en-US" smtClean="0"/>
              <a:t>3</a:t>
            </a:fld>
            <a:endParaRPr lang="en-US"/>
          </a:p>
        </p:txBody>
      </p:sp>
    </p:spTree>
    <p:extLst>
      <p:ext uri="{BB962C8B-B14F-4D97-AF65-F5344CB8AC3E}">
        <p14:creationId xmlns:p14="http://schemas.microsoft.com/office/powerpoint/2010/main" val="1042441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0FCE42-DEE4-4138-8EBC-9B36482CB244}" type="slidenum">
              <a:rPr lang="en-US" smtClean="0"/>
              <a:t>4</a:t>
            </a:fld>
            <a:endParaRPr lang="en-US"/>
          </a:p>
        </p:txBody>
      </p:sp>
    </p:spTree>
    <p:extLst>
      <p:ext uri="{BB962C8B-B14F-4D97-AF65-F5344CB8AC3E}">
        <p14:creationId xmlns:p14="http://schemas.microsoft.com/office/powerpoint/2010/main" val="2110827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type of nucleic acid does each</a:t>
            </a:r>
            <a:r>
              <a:rPr lang="en-US" baseline="0" dirty="0"/>
              <a:t> virus type have?</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A25C4A2-E5CE-4171-99E4-E562E73BE6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9160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0FCE42-DEE4-4138-8EBC-9B36482CB244}" type="slidenum">
              <a:rPr lang="en-US" smtClean="0"/>
              <a:t>6</a:t>
            </a:fld>
            <a:endParaRPr lang="en-US"/>
          </a:p>
        </p:txBody>
      </p:sp>
    </p:spTree>
    <p:extLst>
      <p:ext uri="{BB962C8B-B14F-4D97-AF65-F5344CB8AC3E}">
        <p14:creationId xmlns:p14="http://schemas.microsoft.com/office/powerpoint/2010/main" val="4148185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Which type of infection might not</a:t>
            </a:r>
            <a:r>
              <a:rPr lang="en-US" baseline="0" dirty="0"/>
              <a:t> initially cause symptoms?</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A25C4A2-E5CE-4171-99E4-E562E73BE6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43730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Ask: In a lytic infection, how does the virus make copies of itself?</a:t>
            </a:r>
          </a:p>
          <a:p>
            <a:r>
              <a:rPr lang="en-US" altLang="en-US" dirty="0"/>
              <a:t>Answer: by inserting its genetic information into a cell, which directs the cell to make and assemble new viral parts</a:t>
            </a:r>
          </a:p>
          <a:p>
            <a:endParaRPr lang="en-US" altLang="en-US" b="1" dirty="0"/>
          </a:p>
          <a:p>
            <a:r>
              <a:rPr lang="en-US" altLang="en-US" dirty="0"/>
              <a:t>Ask: Why can a lytic virus remain in a particular host cell only for a limited time?</a:t>
            </a:r>
          </a:p>
          <a:p>
            <a:r>
              <a:rPr lang="en-US" altLang="en-US" dirty="0"/>
              <a:t>Answer: It eventually destroys the host cell by causing it to burst.</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A25C4A2-E5CE-4171-99E4-E562E73BE6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5225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Ask: In this analogy, what represents the host cell?</a:t>
            </a:r>
          </a:p>
          <a:p>
            <a:r>
              <a:rPr lang="en-US" altLang="en-US" dirty="0"/>
              <a:t>Answer: the town</a:t>
            </a:r>
          </a:p>
          <a:p>
            <a:endParaRPr lang="en-US" altLang="en-US" dirty="0"/>
          </a:p>
          <a:p>
            <a:r>
              <a:rPr lang="en-US" altLang="en-US" dirty="0"/>
              <a:t>Ask: Think about how viruses enter host cells. Extend the analogy to describe the outlaw</a:t>
            </a:r>
            <a:r>
              <a:rPr lang="ja-JP" altLang="en-US" dirty="0"/>
              <a:t>’</a:t>
            </a:r>
            <a:r>
              <a:rPr lang="en-US" altLang="ja-JP" dirty="0"/>
              <a:t>s entrance into town. </a:t>
            </a:r>
          </a:p>
          <a:p>
            <a:r>
              <a:rPr lang="en-US" altLang="en-US" dirty="0"/>
              <a:t>Answer: Answers should describe the outlaw being sneaky or using trickery to gain entrance to the town.</a:t>
            </a:r>
          </a:p>
          <a:p>
            <a:endParaRPr lang="en-US" altLang="en-US" dirty="0"/>
          </a:p>
          <a:p>
            <a:r>
              <a:rPr lang="en-US" altLang="en-US" dirty="0"/>
              <a:t>Ask: Think about how viruses exit host cells. Extend the analogy to describe the condition of the town after the outlaw leaves. </a:t>
            </a:r>
          </a:p>
          <a:p>
            <a:r>
              <a:rPr lang="en-US" altLang="en-US" dirty="0"/>
              <a:t>Answer: Answers will vary, but should describe the outlaw destroying the town or leaving it in disarray as he leaves.</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A25C4A2-E5CE-4171-99E4-E562E73BE6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18894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25FBBADF-47B6-4B4B-A579-DC0736B947F6}" type="datetimeFigureOut">
              <a:rPr lang="en-US" smtClean="0"/>
              <a:t>1/22/2018</a:t>
            </a:fld>
            <a:endParaRPr lang="en-US"/>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30829944-B02B-412E-9083-EE3A8C9D1C92}" type="slidenum">
              <a:rPr lang="en-US" smtClean="0"/>
              <a:t>‹#›</a:t>
            </a:fld>
            <a:endParaRPr lang="en-US"/>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28261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5FBBADF-47B6-4B4B-A579-DC0736B947F6}" type="datetimeFigureOut">
              <a:rPr lang="en-US" smtClean="0"/>
              <a:t>1/22/2018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33834375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5FBBADF-47B6-4B4B-A579-DC0736B947F6}" type="datetimeFigureOut">
              <a:rPr lang="en-US" smtClean="0"/>
              <a:t>1/22/2018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36120306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esson Page with red outlines">
    <p:spTree>
      <p:nvGrpSpPr>
        <p:cNvPr id="1" name=""/>
        <p:cNvGrpSpPr/>
        <p:nvPr/>
      </p:nvGrpSpPr>
      <p:grpSpPr>
        <a:xfrm>
          <a:off x="0" y="0"/>
          <a:ext cx="0" cy="0"/>
          <a:chOff x="0" y="0"/>
          <a:chExt cx="0" cy="0"/>
        </a:xfrm>
      </p:grpSpPr>
      <p:cxnSp>
        <p:nvCxnSpPr>
          <p:cNvPr id="6" name="Straight Connector 5"/>
          <p:cNvCxnSpPr/>
          <p:nvPr/>
        </p:nvCxnSpPr>
        <p:spPr>
          <a:xfrm>
            <a:off x="603251" y="301625"/>
            <a:ext cx="10972800" cy="0"/>
          </a:xfrm>
          <a:prstGeom prst="line">
            <a:avLst/>
          </a:prstGeom>
          <a:ln w="25400">
            <a:solidFill>
              <a:srgbClr val="0072BC"/>
            </a:solidFill>
          </a:ln>
        </p:spPr>
        <p:style>
          <a:lnRef idx="1">
            <a:schemeClr val="accent1"/>
          </a:lnRef>
          <a:fillRef idx="0">
            <a:schemeClr val="accent1"/>
          </a:fillRef>
          <a:effectRef idx="0">
            <a:schemeClr val="accent1"/>
          </a:effectRef>
          <a:fontRef idx="minor">
            <a:schemeClr val="tx1"/>
          </a:fontRef>
        </p:style>
      </p:cxnSp>
      <p:sp>
        <p:nvSpPr>
          <p:cNvPr id="3" name="Title 1"/>
          <p:cNvSpPr>
            <a:spLocks noGrp="1"/>
          </p:cNvSpPr>
          <p:nvPr>
            <p:ph type="title"/>
          </p:nvPr>
        </p:nvSpPr>
        <p:spPr>
          <a:xfrm>
            <a:off x="609600" y="384048"/>
            <a:ext cx="10972800" cy="548640"/>
          </a:xfrm>
          <a:prstGeom prst="rect">
            <a:avLst/>
          </a:prstGeom>
        </p:spPr>
        <p:txBody>
          <a:bodyPr lIns="0" tIns="0" rIns="0" bIns="0"/>
          <a:lstStyle>
            <a:lvl1pPr>
              <a:defRPr sz="3200">
                <a:solidFill>
                  <a:srgbClr val="0072BC"/>
                </a:solidFill>
              </a:defRPr>
            </a:lvl1pPr>
          </a:lstStyle>
          <a:p>
            <a:r>
              <a:rPr lang="en-US"/>
              <a:t>Click to edit Master title style</a:t>
            </a:r>
            <a:endParaRPr lang="en-US" dirty="0"/>
          </a:p>
        </p:txBody>
      </p:sp>
      <p:sp>
        <p:nvSpPr>
          <p:cNvPr id="5" name="Picture Placeholder 5"/>
          <p:cNvSpPr>
            <a:spLocks noGrp="1"/>
          </p:cNvSpPr>
          <p:nvPr>
            <p:ph type="pic" sz="quarter" idx="11"/>
          </p:nvPr>
        </p:nvSpPr>
        <p:spPr>
          <a:xfrm>
            <a:off x="603251" y="4236441"/>
            <a:ext cx="10972800" cy="2432648"/>
          </a:xfrm>
          <a:prstGeom prst="rect">
            <a:avLst/>
          </a:prstGeom>
        </p:spPr>
        <p:txBody>
          <a:bodyPr/>
          <a:lstStyle>
            <a:lvl1pPr marL="0" indent="0">
              <a:buClr>
                <a:schemeClr val="bg2">
                  <a:lumMod val="65000"/>
                </a:schemeClr>
              </a:buClr>
              <a:buFont typeface="Wingdings" pitchFamily="2" charset="2"/>
              <a:buNone/>
              <a:defRPr sz="2400">
                <a:solidFill>
                  <a:srgbClr val="000000"/>
                </a:solidFill>
              </a:defRPr>
            </a:lvl1pPr>
          </a:lstStyle>
          <a:p>
            <a:pPr lvl="0"/>
            <a:r>
              <a:rPr lang="en-US" noProof="0" dirty="0"/>
              <a:t>Click icon to add picture</a:t>
            </a:r>
          </a:p>
        </p:txBody>
      </p:sp>
      <p:sp>
        <p:nvSpPr>
          <p:cNvPr id="7" name="Text Placeholder 9"/>
          <p:cNvSpPr>
            <a:spLocks noGrp="1"/>
          </p:cNvSpPr>
          <p:nvPr>
            <p:ph type="body" sz="quarter" idx="12"/>
          </p:nvPr>
        </p:nvSpPr>
        <p:spPr>
          <a:xfrm>
            <a:off x="603251" y="1097280"/>
            <a:ext cx="10972800" cy="2864590"/>
          </a:xfrm>
          <a:prstGeom prst="rect">
            <a:avLst/>
          </a:prstGeom>
        </p:spPr>
        <p:txBody>
          <a:bodyPr lIns="0" tIns="0" rIns="0" bIns="0"/>
          <a:lstStyle>
            <a:lvl1pPr marL="0" indent="0">
              <a:buClr>
                <a:schemeClr val="bg2">
                  <a:lumMod val="65000"/>
                </a:schemeClr>
              </a:buClr>
              <a:buFont typeface="Wingdings" pitchFamily="2" charset="2"/>
              <a:buNone/>
              <a:defRPr sz="2400">
                <a:solidFill>
                  <a:srgbClr val="000000"/>
                </a:solidFill>
              </a:defRPr>
            </a:lvl1pPr>
            <a:lvl2pPr marL="457200" indent="0">
              <a:buClr>
                <a:schemeClr val="bg2">
                  <a:lumMod val="65000"/>
                </a:schemeClr>
              </a:buClr>
              <a:buNone/>
              <a:defRPr sz="2400">
                <a:solidFill>
                  <a:srgbClr val="000000"/>
                </a:solidFill>
              </a:defRPr>
            </a:lvl2pPr>
            <a:lvl3pPr>
              <a:buClr>
                <a:schemeClr val="bg2">
                  <a:lumMod val="65000"/>
                </a:schemeClr>
              </a:buClr>
              <a:defRPr sz="2400">
                <a:solidFill>
                  <a:srgbClr val="000000"/>
                </a:solidFill>
              </a:defRPr>
            </a:lvl3pPr>
            <a:lvl4pPr>
              <a:buClr>
                <a:schemeClr val="bg2">
                  <a:lumMod val="65000"/>
                </a:schemeClr>
              </a:buClr>
              <a:defRPr sz="2400">
                <a:solidFill>
                  <a:srgbClr val="000000"/>
                </a:solidFill>
              </a:defRPr>
            </a:lvl4pPr>
            <a:lvl5pPr>
              <a:buClr>
                <a:schemeClr val="bg2">
                  <a:lumMod val="65000"/>
                </a:schemeClr>
              </a:buClr>
              <a:defRPr sz="2400">
                <a:solidFill>
                  <a:srgbClr val="000000"/>
                </a:solidFill>
              </a:defRPr>
            </a:lvl5pPr>
          </a:lstStyle>
          <a:p>
            <a:pPr lvl="0"/>
            <a:r>
              <a:rPr lang="en-US"/>
              <a:t>Click to edit Master text styles</a:t>
            </a:r>
          </a:p>
        </p:txBody>
      </p:sp>
    </p:spTree>
    <p:extLst>
      <p:ext uri="{BB962C8B-B14F-4D97-AF65-F5344CB8AC3E}">
        <p14:creationId xmlns:p14="http://schemas.microsoft.com/office/powerpoint/2010/main" val="25407794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Pictur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233" y="0"/>
            <a:ext cx="1219623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Straight Connector 3"/>
          <p:cNvCxnSpPr/>
          <p:nvPr/>
        </p:nvCxnSpPr>
        <p:spPr>
          <a:xfrm>
            <a:off x="609600" y="2111376"/>
            <a:ext cx="0" cy="1101725"/>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609600" y="2111375"/>
            <a:ext cx="1642533"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1599333" y="2103439"/>
            <a:ext cx="0" cy="1101725"/>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9939867" y="2111375"/>
            <a:ext cx="1642533"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09600" y="548640"/>
            <a:ext cx="10972800" cy="1188720"/>
          </a:xfrm>
          <a:prstGeom prst="rect">
            <a:avLst/>
          </a:prstGeom>
        </p:spPr>
        <p:txBody>
          <a:bodyPr lIns="0" tIns="0" rIns="0" bIns="0"/>
          <a:lstStyle/>
          <a:p>
            <a:r>
              <a:rPr lang="en-US"/>
              <a:t>Click to edit Master title style</a:t>
            </a:r>
            <a:endParaRPr lang="en-US" dirty="0"/>
          </a:p>
        </p:txBody>
      </p:sp>
    </p:spTree>
    <p:extLst>
      <p:ext uri="{BB962C8B-B14F-4D97-AF65-F5344CB8AC3E}">
        <p14:creationId xmlns:p14="http://schemas.microsoft.com/office/powerpoint/2010/main" val="21803111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Lesson Objectives Page">
    <p:spTree>
      <p:nvGrpSpPr>
        <p:cNvPr id="1" name=""/>
        <p:cNvGrpSpPr/>
        <p:nvPr/>
      </p:nvGrpSpPr>
      <p:grpSpPr>
        <a:xfrm>
          <a:off x="0" y="0"/>
          <a:ext cx="0" cy="0"/>
          <a:chOff x="0" y="0"/>
          <a:chExt cx="0" cy="0"/>
        </a:xfrm>
      </p:grpSpPr>
      <p:pic>
        <p:nvPicPr>
          <p:cNvPr id="4"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233" y="0"/>
            <a:ext cx="1219623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09600" y="548640"/>
            <a:ext cx="10972800" cy="548640"/>
          </a:xfrm>
          <a:prstGeom prst="rect">
            <a:avLst/>
          </a:prstGeom>
        </p:spPr>
        <p:txBody>
          <a:bodyPr lIns="0" tIns="0" rIns="0" bIns="0"/>
          <a:lstStyle>
            <a:lvl1pPr>
              <a:defRPr sz="3200">
                <a:solidFill>
                  <a:srgbClr val="0072BC"/>
                </a:solidFill>
              </a:defRPr>
            </a:lvl1pPr>
          </a:lstStyle>
          <a:p>
            <a:r>
              <a:rPr lang="en-US"/>
              <a:t>Click to edit Master title style</a:t>
            </a:r>
            <a:endParaRPr lang="en-US" dirty="0"/>
          </a:p>
        </p:txBody>
      </p:sp>
      <p:sp>
        <p:nvSpPr>
          <p:cNvPr id="6" name="Text Placeholder 5"/>
          <p:cNvSpPr>
            <a:spLocks noGrp="1"/>
          </p:cNvSpPr>
          <p:nvPr>
            <p:ph type="body" sz="quarter" idx="10"/>
          </p:nvPr>
        </p:nvSpPr>
        <p:spPr>
          <a:xfrm>
            <a:off x="609600" y="1188720"/>
            <a:ext cx="10972800" cy="5212080"/>
          </a:xfrm>
          <a:prstGeom prst="rect">
            <a:avLst/>
          </a:prstGeom>
        </p:spPr>
        <p:txBody>
          <a:bodyPr lIns="0" tIns="0" rIns="0" bIns="0"/>
          <a:lstStyle>
            <a:lvl1pPr marL="342900" indent="-342900">
              <a:buClr>
                <a:schemeClr val="bg2">
                  <a:lumMod val="65000"/>
                </a:schemeClr>
              </a:buClr>
              <a:buFont typeface="Wingdings" pitchFamily="2" charset="2"/>
              <a:buChar char="§"/>
              <a:defRPr sz="2400">
                <a:solidFill>
                  <a:srgbClr val="000000"/>
                </a:solidFill>
                <a:latin typeface="Arial" pitchFamily="34" charset="0"/>
                <a:cs typeface="Arial" pitchFamily="34" charset="0"/>
              </a:defRPr>
            </a:lvl1pPr>
            <a:lvl2pPr marL="742950" indent="-285750">
              <a:buClr>
                <a:schemeClr val="bg2">
                  <a:lumMod val="65000"/>
                </a:schemeClr>
              </a:buClr>
              <a:buFont typeface="Wingdings" pitchFamily="2" charset="2"/>
              <a:buChar char="§"/>
              <a:defRPr sz="2400">
                <a:solidFill>
                  <a:srgbClr val="000000"/>
                </a:solidFill>
                <a:latin typeface="Arial" pitchFamily="34" charset="0"/>
                <a:cs typeface="Arial" pitchFamily="34" charset="0"/>
              </a:defRPr>
            </a:lvl2pPr>
            <a:lvl3pPr marL="1143000" indent="-228600">
              <a:buClr>
                <a:schemeClr val="bg2">
                  <a:lumMod val="65000"/>
                </a:schemeClr>
              </a:buClr>
              <a:buFont typeface="Wingdings" pitchFamily="2" charset="2"/>
              <a:buChar char="§"/>
              <a:defRPr sz="2400">
                <a:solidFill>
                  <a:srgbClr val="000000"/>
                </a:solidFill>
                <a:latin typeface="Arial" pitchFamily="34" charset="0"/>
                <a:cs typeface="Arial" pitchFamily="34" charset="0"/>
              </a:defRPr>
            </a:lvl3pPr>
            <a:lvl4pPr marL="1600200" indent="-228600">
              <a:buClr>
                <a:schemeClr val="bg2">
                  <a:lumMod val="65000"/>
                </a:schemeClr>
              </a:buClr>
              <a:buFont typeface="Wingdings" pitchFamily="2" charset="2"/>
              <a:buChar char="§"/>
              <a:defRPr sz="2400">
                <a:solidFill>
                  <a:srgbClr val="000000"/>
                </a:solidFill>
                <a:latin typeface="Arial" pitchFamily="34" charset="0"/>
                <a:cs typeface="Arial" pitchFamily="34" charset="0"/>
              </a:defRPr>
            </a:lvl4pPr>
            <a:lvl5pPr marL="2057400" indent="-228600">
              <a:buClr>
                <a:schemeClr val="bg2">
                  <a:lumMod val="65000"/>
                </a:schemeClr>
              </a:buClr>
              <a:buFont typeface="Wingdings" pitchFamily="2" charset="2"/>
              <a:buChar char="§"/>
              <a:defRPr sz="2400">
                <a:solidFill>
                  <a:srgbClr val="000000"/>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73835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5FBBADF-47B6-4B4B-A579-DC0736B947F6}" type="datetimeFigureOut">
              <a:rPr lang="en-US" smtClean="0"/>
              <a:t>1/22/2018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23007681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en-US"/>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5FBBADF-47B6-4B4B-A579-DC0736B947F6}" type="datetimeFigureOut">
              <a:rPr lang="en-US" smtClean="0"/>
              <a:t>1/22/2018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29944-B02B-412E-9083-EE3A8C9D1C92}" type="slidenum">
              <a:rPr lang="en-US" smtClean="0"/>
              <a:t>‹#›</a:t>
            </a:fld>
            <a:endParaRPr lang="en-US"/>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85433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5FBBADF-47B6-4B4B-A579-DC0736B947F6}" type="datetimeFigureOut">
              <a:rPr lang="en-US" smtClean="0"/>
              <a:t>1/22/2018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3593941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5FBBADF-47B6-4B4B-A579-DC0736B947F6}" type="datetimeFigureOut">
              <a:rPr lang="en-US" smtClean="0"/>
              <a:t>1/22/2018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1044145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5FBBADF-47B6-4B4B-A579-DC0736B947F6}" type="datetimeFigureOut">
              <a:rPr lang="en-US" smtClean="0"/>
              <a:t>1/22/2018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713552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FBBADF-47B6-4B4B-A579-DC0736B947F6}" type="datetimeFigureOut">
              <a:rPr lang="en-US" smtClean="0"/>
              <a:t>1/22/2018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33752273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5FBBADF-47B6-4B4B-A579-DC0736B947F6}" type="datetimeFigureOut">
              <a:rPr lang="en-US" smtClean="0"/>
              <a:t>1/22/2018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2322943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5FBBADF-47B6-4B4B-A579-DC0736B947F6}" type="datetimeFigureOut">
              <a:rPr lang="en-US" smtClean="0"/>
              <a:t>1/22/2018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42184842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25FBBADF-47B6-4B4B-A579-DC0736B947F6}" type="datetimeFigureOut">
              <a:rPr lang="en-US" smtClean="0"/>
              <a:t>1/22/2018</a:t>
            </a:fld>
            <a:endParaRPr lang="en-US"/>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en-US"/>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30829944-B02B-412E-9083-EE3A8C9D1C92}" type="slidenum">
              <a:rPr lang="en-US" smtClean="0"/>
              <a:t>‹#›</a:t>
            </a:fld>
            <a:endParaRPr lang="en-US"/>
          </a:p>
        </p:txBody>
      </p:sp>
    </p:spTree>
    <p:extLst>
      <p:ext uri="{BB962C8B-B14F-4D97-AF65-F5344CB8AC3E}">
        <p14:creationId xmlns:p14="http://schemas.microsoft.com/office/powerpoint/2010/main" val="410662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Essential Questions:</a:t>
            </a:r>
          </a:p>
        </p:txBody>
      </p:sp>
      <p:sp>
        <p:nvSpPr>
          <p:cNvPr id="3" name="Content Placeholder 2"/>
          <p:cNvSpPr>
            <a:spLocks noGrp="1"/>
          </p:cNvSpPr>
          <p:nvPr>
            <p:ph idx="1"/>
          </p:nvPr>
        </p:nvSpPr>
        <p:spPr/>
        <p:txBody>
          <a:bodyPr/>
          <a:lstStyle/>
          <a:p>
            <a:r>
              <a:rPr lang="en-US" dirty="0"/>
              <a:t>What are the similarities and differences between viruses and bacteria?</a:t>
            </a:r>
          </a:p>
          <a:p>
            <a:r>
              <a:rPr lang="en-US" dirty="0"/>
              <a:t>How do viruses and bacteria reproduce?</a:t>
            </a:r>
          </a:p>
          <a:p>
            <a:r>
              <a:rPr lang="en-US" dirty="0"/>
              <a:t>What roles to bacteria and viruses play in the lives of humans?</a:t>
            </a:r>
          </a:p>
          <a:p>
            <a:r>
              <a:rPr lang="en-US" dirty="0"/>
              <a:t>How do viruses and bacteria evolve as humans try to destroy disease causing germs?</a:t>
            </a:r>
          </a:p>
          <a:p>
            <a:r>
              <a:rPr lang="en-US" dirty="0"/>
              <a:t>What are the basic parts of a bacteria cell?</a:t>
            </a:r>
          </a:p>
          <a:p>
            <a:r>
              <a:rPr lang="en-US" dirty="0"/>
              <a:t>How are archaebacteria and eubacteria similar and different?</a:t>
            </a:r>
          </a:p>
        </p:txBody>
      </p:sp>
    </p:spTree>
    <p:extLst>
      <p:ext uri="{BB962C8B-B14F-4D97-AF65-F5344CB8AC3E}">
        <p14:creationId xmlns:p14="http://schemas.microsoft.com/office/powerpoint/2010/main" val="23252317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4" y="2639378"/>
            <a:ext cx="2835276" cy="1356360"/>
          </a:xfrm>
        </p:spPr>
        <p:txBody>
          <a:bodyPr/>
          <a:lstStyle/>
          <a:p>
            <a:r>
              <a:rPr lang="en-US" dirty="0"/>
              <a:t>Lysogenic Infections</a:t>
            </a:r>
          </a:p>
        </p:txBody>
      </p:sp>
      <p:pic>
        <p:nvPicPr>
          <p:cNvPr id="4"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68813" y="1003300"/>
            <a:ext cx="627221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ounded Rectangle 2"/>
          <p:cNvSpPr>
            <a:spLocks noChangeArrowheads="1"/>
          </p:cNvSpPr>
          <p:nvPr/>
        </p:nvSpPr>
        <p:spPr bwMode="auto">
          <a:xfrm>
            <a:off x="6783388" y="989013"/>
            <a:ext cx="1720850" cy="631825"/>
          </a:xfrm>
          <a:prstGeom prst="roundRect">
            <a:avLst>
              <a:gd name="adj" fmla="val 16667"/>
            </a:avLst>
          </a:prstGeom>
          <a:noFill/>
          <a:ln w="38100">
            <a:solidFill>
              <a:srgbClr val="FF0000"/>
            </a:solidFill>
            <a:round/>
            <a:headEnd/>
            <a:tailEnd/>
          </a:ln>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2663"/>
              </a:solidFill>
              <a:effectLst/>
              <a:uLnTx/>
              <a:uFillTx/>
              <a:latin typeface="Corbel" panose="020B0503020204020204"/>
              <a:ea typeface="+mn-ea"/>
              <a:cs typeface="Arial" pitchFamily="34" charset="0"/>
            </a:endParaRPr>
          </a:p>
        </p:txBody>
      </p:sp>
      <p:sp>
        <p:nvSpPr>
          <p:cNvPr id="6" name="Text Box 29"/>
          <p:cNvSpPr txBox="1">
            <a:spLocks noChangeArrowheads="1"/>
          </p:cNvSpPr>
          <p:nvPr/>
        </p:nvSpPr>
        <p:spPr bwMode="auto">
          <a:xfrm>
            <a:off x="4162425" y="1009650"/>
            <a:ext cx="2247900" cy="831850"/>
          </a:xfrm>
          <a:prstGeom prst="rect">
            <a:avLst/>
          </a:prstGeom>
          <a:solidFill>
            <a:schemeClr val="bg2"/>
          </a:solidFill>
          <a:ln w="9525">
            <a:solidFill>
              <a:srgbClr val="55792A"/>
            </a:solidFill>
            <a:miter lim="800000"/>
            <a:headEnd/>
            <a:tailEnd/>
          </a:ln>
          <a:effectLst>
            <a:outerShdw blurRad="38100" dist="25400" dir="5400000" algn="t" rotWithShape="0">
              <a:srgbClr val="808080">
                <a:alpha val="50000"/>
              </a:srgbClr>
            </a:outerShdw>
          </a:effec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Arial" pitchFamily="34" charset="0"/>
                <a:ea typeface="ヒラギノ角ゴ Pro W3" charset="-128"/>
                <a:cs typeface="Arial" pitchFamily="34" charset="0"/>
              </a:rPr>
              <a:t>The viral DNA inserts itself into the bacterial chromosome.</a:t>
            </a:r>
          </a:p>
        </p:txBody>
      </p:sp>
      <p:sp>
        <p:nvSpPr>
          <p:cNvPr id="7" name="Text Box 29"/>
          <p:cNvSpPr txBox="1">
            <a:spLocks noChangeArrowheads="1"/>
          </p:cNvSpPr>
          <p:nvPr/>
        </p:nvSpPr>
        <p:spPr bwMode="auto">
          <a:xfrm>
            <a:off x="6926263" y="1874838"/>
            <a:ext cx="12922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457200" rtl="0" eaLnBrk="1" fontAlgn="auto" latinLnBrk="0" hangingPunct="1">
              <a:lnSpc>
                <a:spcPct val="100000"/>
              </a:lnSpc>
              <a:spcBef>
                <a:spcPct val="50000"/>
              </a:spcBef>
              <a:spcAft>
                <a:spcPts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ヒラギノ角ゴ Pro W3" pitchFamily="-84" charset="-128"/>
                <a:cs typeface="+mn-cs"/>
              </a:rPr>
              <a:t>Prophage</a:t>
            </a:r>
          </a:p>
        </p:txBody>
      </p:sp>
      <p:cxnSp>
        <p:nvCxnSpPr>
          <p:cNvPr id="8" name="Straight Arrow Connector 7"/>
          <p:cNvCxnSpPr/>
          <p:nvPr/>
        </p:nvCxnSpPr>
        <p:spPr>
          <a:xfrm flipV="1">
            <a:off x="7643813" y="1235075"/>
            <a:ext cx="103187" cy="639763"/>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Rounded Rectangle 2"/>
          <p:cNvSpPr>
            <a:spLocks noChangeArrowheads="1"/>
          </p:cNvSpPr>
          <p:nvPr/>
        </p:nvSpPr>
        <p:spPr bwMode="auto">
          <a:xfrm>
            <a:off x="8607425" y="1808163"/>
            <a:ext cx="1643063" cy="630237"/>
          </a:xfrm>
          <a:prstGeom prst="roundRect">
            <a:avLst>
              <a:gd name="adj" fmla="val 16667"/>
            </a:avLst>
          </a:prstGeom>
          <a:noFill/>
          <a:ln w="38100">
            <a:solidFill>
              <a:srgbClr val="FF0000"/>
            </a:solidFill>
            <a:round/>
            <a:headEnd/>
            <a:tailEnd/>
          </a:ln>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2663"/>
              </a:solidFill>
              <a:effectLst/>
              <a:uLnTx/>
              <a:uFillTx/>
              <a:latin typeface="Corbel" panose="020B0503020204020204"/>
              <a:ea typeface="+mn-ea"/>
              <a:cs typeface="Arial" pitchFamily="34" charset="0"/>
            </a:endParaRPr>
          </a:p>
        </p:txBody>
      </p:sp>
      <p:sp>
        <p:nvSpPr>
          <p:cNvPr id="10" name="Text Box 29"/>
          <p:cNvSpPr txBox="1">
            <a:spLocks noChangeArrowheads="1"/>
          </p:cNvSpPr>
          <p:nvPr/>
        </p:nvSpPr>
        <p:spPr bwMode="auto">
          <a:xfrm>
            <a:off x="8940800" y="928688"/>
            <a:ext cx="2719388" cy="830262"/>
          </a:xfrm>
          <a:prstGeom prst="rect">
            <a:avLst/>
          </a:prstGeom>
          <a:solidFill>
            <a:schemeClr val="bg2"/>
          </a:solidFill>
          <a:ln w="9525">
            <a:solidFill>
              <a:srgbClr val="55792A"/>
            </a:solidFill>
            <a:miter lim="800000"/>
            <a:headEnd/>
            <a:tailEnd/>
          </a:ln>
          <a:effectLst>
            <a:outerShdw blurRad="38100" dist="25400" dir="5400000" algn="t" rotWithShape="0">
              <a:srgbClr val="808080">
                <a:alpha val="50000"/>
              </a:srgbClr>
            </a:outerShdw>
          </a:effec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Arial" pitchFamily="34" charset="0"/>
                <a:ea typeface="ヒラギノ角ゴ Pro W3" charset="-128"/>
                <a:cs typeface="Arial" pitchFamily="34" charset="0"/>
              </a:rPr>
              <a:t>The prophage may replicate with the bacterium for many generations.</a:t>
            </a:r>
          </a:p>
        </p:txBody>
      </p:sp>
      <p:sp>
        <p:nvSpPr>
          <p:cNvPr id="11" name="Rounded Rectangle 2"/>
          <p:cNvSpPr>
            <a:spLocks noChangeArrowheads="1"/>
          </p:cNvSpPr>
          <p:nvPr/>
        </p:nvSpPr>
        <p:spPr bwMode="auto">
          <a:xfrm>
            <a:off x="9064625" y="3286125"/>
            <a:ext cx="1646238" cy="630238"/>
          </a:xfrm>
          <a:prstGeom prst="roundRect">
            <a:avLst>
              <a:gd name="adj" fmla="val 16667"/>
            </a:avLst>
          </a:prstGeom>
          <a:noFill/>
          <a:ln w="38100">
            <a:solidFill>
              <a:srgbClr val="FF0000"/>
            </a:solidFill>
            <a:round/>
            <a:headEnd/>
            <a:tailEnd/>
          </a:ln>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2663"/>
              </a:solidFill>
              <a:effectLst/>
              <a:uLnTx/>
              <a:uFillTx/>
              <a:latin typeface="Corbel" panose="020B0503020204020204"/>
              <a:ea typeface="+mn-ea"/>
              <a:cs typeface="Arial" pitchFamily="34" charset="0"/>
            </a:endParaRPr>
          </a:p>
        </p:txBody>
      </p:sp>
      <p:sp>
        <p:nvSpPr>
          <p:cNvPr id="12" name="Text Box 29"/>
          <p:cNvSpPr txBox="1">
            <a:spLocks noChangeArrowheads="1"/>
          </p:cNvSpPr>
          <p:nvPr/>
        </p:nvSpPr>
        <p:spPr bwMode="auto">
          <a:xfrm>
            <a:off x="8923338" y="3997325"/>
            <a:ext cx="2722562" cy="831850"/>
          </a:xfrm>
          <a:prstGeom prst="rect">
            <a:avLst/>
          </a:prstGeom>
          <a:solidFill>
            <a:schemeClr val="bg2"/>
          </a:solidFill>
          <a:ln w="9525">
            <a:solidFill>
              <a:srgbClr val="55792A"/>
            </a:solidFill>
            <a:miter lim="800000"/>
            <a:headEnd/>
            <a:tailEnd/>
          </a:ln>
          <a:effectLst>
            <a:outerShdw blurRad="38100" dist="25400" dir="5400000" algn="t" rotWithShape="0">
              <a:srgbClr val="808080">
                <a:alpha val="50000"/>
              </a:srgbClr>
            </a:outerShdw>
          </a:effec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Arial" pitchFamily="34" charset="0"/>
                <a:ea typeface="ヒラギノ角ゴ Pro W3" charset="-128"/>
                <a:cs typeface="Arial" pitchFamily="34" charset="0"/>
              </a:rPr>
              <a:t>The prophage can exit the bacterial chromosome and enter a lytic cycle.</a:t>
            </a:r>
          </a:p>
        </p:txBody>
      </p:sp>
      <p:sp>
        <p:nvSpPr>
          <p:cNvPr id="13" name="TextBox 12"/>
          <p:cNvSpPr txBox="1">
            <a:spLocks noChangeArrowheads="1"/>
          </p:cNvSpPr>
          <p:nvPr/>
        </p:nvSpPr>
        <p:spPr bwMode="auto">
          <a:xfrm>
            <a:off x="4183063" y="3536950"/>
            <a:ext cx="2276475" cy="584200"/>
          </a:xfrm>
          <a:prstGeom prst="rect">
            <a:avLst/>
          </a:prstGeom>
          <a:solidFill>
            <a:schemeClr val="bg2"/>
          </a:solidFill>
          <a:ln w="9525">
            <a:solidFill>
              <a:srgbClr val="55792A"/>
            </a:solidFill>
            <a:miter lim="800000"/>
            <a:headEnd/>
            <a:tailEnd/>
          </a:ln>
          <a:effectLst>
            <a:outerShdw blurRad="38100" dist="25400" dir="5400000" algn="t" rotWithShape="0">
              <a:srgbClr val="808080">
                <a:alpha val="50000"/>
              </a:srgbClr>
            </a:outerShdw>
          </a:effectLst>
        </p:spPr>
        <p:txBody>
          <a:bodyP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orbel" panose="020B0503020204020204"/>
                <a:ea typeface="+mn-ea"/>
                <a:cs typeface="Arial" pitchFamily="34" charset="0"/>
              </a:rPr>
              <a:t>The virus injects DNA into the bacterium.</a:t>
            </a:r>
          </a:p>
        </p:txBody>
      </p:sp>
      <p:sp>
        <p:nvSpPr>
          <p:cNvPr id="14" name="Rounded Rectangle 2"/>
          <p:cNvSpPr>
            <a:spLocks noChangeArrowheads="1"/>
          </p:cNvSpPr>
          <p:nvPr/>
        </p:nvSpPr>
        <p:spPr bwMode="auto">
          <a:xfrm>
            <a:off x="4457700" y="2536825"/>
            <a:ext cx="1720850" cy="1012825"/>
          </a:xfrm>
          <a:prstGeom prst="roundRect">
            <a:avLst>
              <a:gd name="adj" fmla="val 16667"/>
            </a:avLst>
          </a:prstGeom>
          <a:noFill/>
          <a:ln w="38100">
            <a:solidFill>
              <a:srgbClr val="FF0000"/>
            </a:solidFill>
            <a:round/>
            <a:headEnd/>
            <a:tailEnd/>
          </a:ln>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2663"/>
              </a:solidFill>
              <a:effectLst/>
              <a:uLnTx/>
              <a:uFillTx/>
              <a:latin typeface="Corbel" panose="020B0503020204020204"/>
              <a:ea typeface="+mn-ea"/>
              <a:cs typeface="Arial" pitchFamily="34" charset="0"/>
            </a:endParaRPr>
          </a:p>
        </p:txBody>
      </p:sp>
      <p:sp>
        <p:nvSpPr>
          <p:cNvPr id="15" name="Content Placeholder 2"/>
          <p:cNvSpPr>
            <a:spLocks noGrp="1"/>
          </p:cNvSpPr>
          <p:nvPr>
            <p:ph idx="1"/>
          </p:nvPr>
        </p:nvSpPr>
        <p:spPr>
          <a:xfrm>
            <a:off x="428624" y="4167062"/>
            <a:ext cx="4040189" cy="2276725"/>
          </a:xfrm>
        </p:spPr>
        <p:txBody>
          <a:bodyPr>
            <a:normAutofit lnSpcReduction="10000"/>
          </a:bodyPr>
          <a:lstStyle/>
          <a:p>
            <a:r>
              <a:rPr lang="en-US" dirty="0"/>
              <a:t>In a lysogenic infection the viral DNA becomes part of the host cell’s DNA, this bit of DNA is called a prophage.</a:t>
            </a:r>
          </a:p>
          <a:p>
            <a:r>
              <a:rPr lang="en-US" dirty="0"/>
              <a:t>Changes in the environment can trigger the prophage to become active.</a:t>
            </a:r>
          </a:p>
        </p:txBody>
      </p:sp>
    </p:spTree>
    <p:extLst>
      <p:ext uri="{BB962C8B-B14F-4D97-AF65-F5344CB8AC3E}">
        <p14:creationId xmlns:p14="http://schemas.microsoft.com/office/powerpoint/2010/main" val="2536162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subTnLst>
                                    <p:set>
                                      <p:cBhvr override="childStyle">
                                        <p:cTn dur="1" fill="hold" display="0" masterRel="nextClick" afterEffect="1"/>
                                        <p:tgtEl>
                                          <p:spTgt spid="14"/>
                                        </p:tgtEl>
                                        <p:attrNameLst>
                                          <p:attrName>style.visibility</p:attrName>
                                        </p:attrNameLst>
                                      </p:cBhvr>
                                      <p:to>
                                        <p:strVal val="hidden"/>
                                      </p:to>
                                    </p:set>
                                  </p:sub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par>
                                <p:cTn id="23" presetID="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9" grpId="0" animBg="1"/>
      <p:bldP spid="11"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 RNA virus: The Common Cold</a:t>
            </a:r>
          </a:p>
        </p:txBody>
      </p:sp>
      <p:sp>
        <p:nvSpPr>
          <p:cNvPr id="3" name="Content Placeholder 2"/>
          <p:cNvSpPr>
            <a:spLocks noGrp="1"/>
          </p:cNvSpPr>
          <p:nvPr>
            <p:ph idx="1"/>
          </p:nvPr>
        </p:nvSpPr>
        <p:spPr/>
        <p:txBody>
          <a:bodyPr/>
          <a:lstStyle/>
          <a:p>
            <a:r>
              <a:rPr lang="en-US" dirty="0"/>
              <a:t>Once the cold virus has penetrated the host’s cells, it uses the host’s cellular machinery to replicate itself.</a:t>
            </a:r>
          </a:p>
        </p:txBody>
      </p:sp>
      <p:pic>
        <p:nvPicPr>
          <p:cNvPr id="4" name="Picture 4"/>
          <p:cNvPicPr>
            <a:picLocks noChangeAspect="1"/>
          </p:cNvPicPr>
          <p:nvPr/>
        </p:nvPicPr>
        <p:blipFill>
          <a:blip r:embed="rId3" cstate="print"/>
          <a:srcRect/>
          <a:stretch>
            <a:fillRect/>
          </a:stretch>
        </p:blipFill>
        <p:spPr bwMode="auto">
          <a:xfrm>
            <a:off x="1924050" y="2808288"/>
            <a:ext cx="8229600" cy="36655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 Box 29"/>
          <p:cNvSpPr txBox="1">
            <a:spLocks noChangeArrowheads="1"/>
          </p:cNvSpPr>
          <p:nvPr/>
        </p:nvSpPr>
        <p:spPr bwMode="auto">
          <a:xfrm>
            <a:off x="2209800" y="5527675"/>
            <a:ext cx="15573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altLang="en-US" sz="1800" b="0" i="0" u="none" strike="noStrike" kern="1200" cap="none" spc="0" normalizeH="0" baseline="0" noProof="0">
                <a:ln>
                  <a:noFill/>
                </a:ln>
                <a:solidFill>
                  <a:srgbClr val="0072BC"/>
                </a:solidFill>
                <a:effectLst/>
                <a:uLnTx/>
                <a:uFillTx/>
                <a:latin typeface="Arial" panose="020B0604020202020204" pitchFamily="34" charset="0"/>
                <a:ea typeface="ヒラギノ角ゴ Pro W3" pitchFamily="-84" charset="-128"/>
                <a:cs typeface="+mn-cs"/>
              </a:rPr>
              <a:t>Cytoplasm</a:t>
            </a:r>
          </a:p>
        </p:txBody>
      </p:sp>
      <p:sp>
        <p:nvSpPr>
          <p:cNvPr id="6" name="Text Box 29"/>
          <p:cNvSpPr txBox="1">
            <a:spLocks noChangeArrowheads="1"/>
          </p:cNvSpPr>
          <p:nvPr/>
        </p:nvSpPr>
        <p:spPr bwMode="auto">
          <a:xfrm>
            <a:off x="2078659" y="3573802"/>
            <a:ext cx="2560638" cy="646331"/>
          </a:xfrm>
          <a:prstGeom prst="rect">
            <a:avLst/>
          </a:prstGeom>
          <a:solidFill>
            <a:schemeClr val="bg1"/>
          </a:solidFill>
          <a:ln w="9525">
            <a:noFill/>
            <a:miter lim="800000"/>
            <a:headEnd/>
            <a:tailEnd/>
          </a:ln>
          <a:effectLst>
            <a:softEdge rad="63500"/>
          </a:effectLst>
        </p:spPr>
        <p:txBody>
          <a:bodyPr>
            <a:spAutoFit/>
          </a:body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orbel" panose="020B0503020204020204"/>
                <a:ea typeface="ヒラギノ角ゴ Pro W3" charset="-128"/>
                <a:cs typeface="Arial" pitchFamily="34" charset="0"/>
              </a:rPr>
              <a:t>The virus makes many copies of its RNA.</a:t>
            </a:r>
          </a:p>
        </p:txBody>
      </p:sp>
      <p:sp>
        <p:nvSpPr>
          <p:cNvPr id="7" name="Text Box 29"/>
          <p:cNvSpPr txBox="1">
            <a:spLocks noChangeArrowheads="1"/>
          </p:cNvSpPr>
          <p:nvPr/>
        </p:nvSpPr>
        <p:spPr bwMode="auto">
          <a:xfrm>
            <a:off x="5111335" y="2883156"/>
            <a:ext cx="2437228" cy="923330"/>
          </a:xfrm>
          <a:prstGeom prst="rect">
            <a:avLst/>
          </a:prstGeom>
          <a:solidFill>
            <a:schemeClr val="bg1"/>
          </a:solidFill>
          <a:ln w="9525">
            <a:noFill/>
            <a:miter lim="800000"/>
            <a:headEnd/>
            <a:tailEnd/>
          </a:ln>
          <a:effectLst>
            <a:softEdge rad="63500"/>
          </a:effectLst>
        </p:spPr>
        <p:txBody>
          <a:bodyPr>
            <a:spAutoFit/>
          </a:body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orbel" panose="020B0503020204020204"/>
                <a:ea typeface="ヒラギノ角ゴ Pro W3" charset="-128"/>
                <a:cs typeface="Arial" pitchFamily="34" charset="0"/>
              </a:rPr>
              <a:t>The copies are translated by the host into new viral parts.</a:t>
            </a:r>
          </a:p>
        </p:txBody>
      </p:sp>
      <p:sp>
        <p:nvSpPr>
          <p:cNvPr id="8" name="Text Box 29"/>
          <p:cNvSpPr txBox="1">
            <a:spLocks noChangeArrowheads="1"/>
          </p:cNvSpPr>
          <p:nvPr/>
        </p:nvSpPr>
        <p:spPr bwMode="auto">
          <a:xfrm>
            <a:off x="7593013" y="5527675"/>
            <a:ext cx="2560637" cy="923330"/>
          </a:xfrm>
          <a:prstGeom prst="rect">
            <a:avLst/>
          </a:prstGeom>
          <a:solidFill>
            <a:schemeClr val="bg1"/>
          </a:solidFill>
          <a:ln w="9525">
            <a:noFill/>
            <a:miter lim="800000"/>
            <a:headEnd/>
            <a:tailEnd/>
          </a:ln>
          <a:effectLst>
            <a:softEdge rad="63500"/>
          </a:effectLst>
        </p:spPr>
        <p:txBody>
          <a:bodyPr>
            <a:spAutoFit/>
          </a:body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orbel" panose="020B0503020204020204"/>
                <a:ea typeface="ヒラギノ角ゴ Pro W3" charset="-128"/>
                <a:cs typeface="Arial" pitchFamily="34" charset="0"/>
              </a:rPr>
              <a:t>The parts assemble into new viruses and burst from the host cell.</a:t>
            </a:r>
          </a:p>
        </p:txBody>
      </p:sp>
    </p:spTree>
    <p:extLst>
      <p:ext uri="{BB962C8B-B14F-4D97-AF65-F5344CB8AC3E}">
        <p14:creationId xmlns:p14="http://schemas.microsoft.com/office/powerpoint/2010/main" val="1228492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87324"/>
            <a:ext cx="9875520" cy="1356360"/>
          </a:xfrm>
        </p:spPr>
        <p:txBody>
          <a:bodyPr/>
          <a:lstStyle/>
          <a:p>
            <a:r>
              <a:rPr lang="en-US" dirty="0"/>
              <a:t>A Retrovirus: HIV</a:t>
            </a:r>
          </a:p>
        </p:txBody>
      </p:sp>
      <p:sp>
        <p:nvSpPr>
          <p:cNvPr id="3" name="Content Placeholder 2"/>
          <p:cNvSpPr>
            <a:spLocks noGrp="1"/>
          </p:cNvSpPr>
          <p:nvPr>
            <p:ph idx="1"/>
          </p:nvPr>
        </p:nvSpPr>
        <p:spPr>
          <a:xfrm>
            <a:off x="1143000" y="1343276"/>
            <a:ext cx="9872871" cy="4038600"/>
          </a:xfrm>
        </p:spPr>
        <p:txBody>
          <a:bodyPr/>
          <a:lstStyle/>
          <a:p>
            <a:r>
              <a:rPr lang="en-US" dirty="0"/>
              <a:t>In contrast to the cold virus, HIV makes a DNA copy of itself that inserts into the host’s DNA. There it may remain inactive for many generations of cells.</a:t>
            </a:r>
          </a:p>
        </p:txBody>
      </p:sp>
      <p:pic>
        <p:nvPicPr>
          <p:cNvPr id="4" name="Picture 4"/>
          <p:cNvPicPr>
            <a:picLocks noChangeAspect="1"/>
          </p:cNvPicPr>
          <p:nvPr/>
        </p:nvPicPr>
        <p:blipFill>
          <a:blip r:embed="rId3" cstate="print"/>
          <a:srcRect/>
          <a:stretch>
            <a:fillRect/>
          </a:stretch>
        </p:blipFill>
        <p:spPr bwMode="auto">
          <a:xfrm>
            <a:off x="2132166" y="2417496"/>
            <a:ext cx="8229600" cy="41767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 Box 29"/>
          <p:cNvSpPr txBox="1">
            <a:spLocks noChangeArrowheads="1"/>
          </p:cNvSpPr>
          <p:nvPr/>
        </p:nvSpPr>
        <p:spPr bwMode="auto">
          <a:xfrm>
            <a:off x="2330604" y="5826484"/>
            <a:ext cx="16970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altLang="en-US" sz="1800" b="0" i="0" u="none" strike="noStrike" kern="1200" cap="none" spc="0" normalizeH="0" baseline="0" noProof="0">
                <a:ln>
                  <a:noFill/>
                </a:ln>
                <a:solidFill>
                  <a:srgbClr val="FF0000"/>
                </a:solidFill>
                <a:effectLst/>
                <a:uLnTx/>
                <a:uFillTx/>
                <a:latin typeface="Arial" panose="020B0604020202020204" pitchFamily="34" charset="0"/>
                <a:ea typeface="ヒラギノ角ゴ Pro W3" pitchFamily="-84" charset="-128"/>
                <a:cs typeface="+mn-cs"/>
              </a:rPr>
              <a:t>Cytoplasm</a:t>
            </a:r>
          </a:p>
        </p:txBody>
      </p:sp>
      <p:sp>
        <p:nvSpPr>
          <p:cNvPr id="6" name="Text Box 29"/>
          <p:cNvSpPr txBox="1">
            <a:spLocks noChangeArrowheads="1"/>
          </p:cNvSpPr>
          <p:nvPr/>
        </p:nvSpPr>
        <p:spPr bwMode="auto">
          <a:xfrm>
            <a:off x="2138377" y="2433516"/>
            <a:ext cx="2159000" cy="646331"/>
          </a:xfrm>
          <a:prstGeom prst="rect">
            <a:avLst/>
          </a:prstGeom>
          <a:solidFill>
            <a:schemeClr val="bg1"/>
          </a:solidFill>
          <a:ln w="9525">
            <a:noFill/>
            <a:miter lim="800000"/>
            <a:headEnd/>
            <a:tailEnd/>
          </a:ln>
          <a:effectLst>
            <a:softEdge rad="63500"/>
          </a:effectLst>
        </p:spPr>
        <p:txBody>
          <a:bodyPr>
            <a:spAutoFit/>
          </a:body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orbel" panose="020B0503020204020204"/>
                <a:ea typeface="ヒラギノ角ゴ Pro W3" charset="-128"/>
                <a:cs typeface="Arial" pitchFamily="34" charset="0"/>
              </a:rPr>
              <a:t>A DNA copy of the viral RNA is made.</a:t>
            </a:r>
          </a:p>
        </p:txBody>
      </p:sp>
      <p:sp>
        <p:nvSpPr>
          <p:cNvPr id="7" name="Text Box 29"/>
          <p:cNvSpPr txBox="1">
            <a:spLocks noChangeArrowheads="1"/>
          </p:cNvSpPr>
          <p:nvPr/>
        </p:nvSpPr>
        <p:spPr bwMode="auto">
          <a:xfrm>
            <a:off x="2214489" y="4387706"/>
            <a:ext cx="1847850" cy="923925"/>
          </a:xfrm>
          <a:prstGeom prst="rect">
            <a:avLst/>
          </a:prstGeom>
          <a:solidFill>
            <a:schemeClr val="bg1"/>
          </a:solidFill>
          <a:ln w="9525">
            <a:noFill/>
            <a:miter lim="800000"/>
            <a:headEnd/>
            <a:tailEnd/>
          </a:ln>
          <a:effectLst>
            <a:softEdge rad="63500"/>
          </a:effec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ヒラギノ角ゴ Pro W3" pitchFamily="-84" charset="-128"/>
                <a:cs typeface="+mn-cs"/>
              </a:rPr>
              <a:t>The copy is inserted into the host</a:t>
            </a:r>
            <a:r>
              <a:rPr kumimoji="0" lang="ja-JP" altLang="en-US" sz="1800" b="0" i="0" u="none" strike="noStrike" kern="1200" cap="none" spc="0" normalizeH="0" baseline="0" noProof="0">
                <a:ln>
                  <a:noFill/>
                </a:ln>
                <a:solidFill>
                  <a:srgbClr val="000000"/>
                </a:solidFill>
                <a:effectLst/>
                <a:uLnTx/>
                <a:uFillTx/>
                <a:latin typeface="Arial" panose="020B0604020202020204" pitchFamily="34" charset="0"/>
                <a:ea typeface="ヒラギノ角ゴ Pro W3" pitchFamily="-84" charset="-128"/>
                <a:cs typeface="+mn-cs"/>
              </a:rPr>
              <a:t>’</a:t>
            </a:r>
            <a:r>
              <a:rPr kumimoji="0" lang="en-US" altLang="ja-JP"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s genome.</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8" name="Text Box 29"/>
          <p:cNvSpPr txBox="1">
            <a:spLocks noChangeArrowheads="1"/>
          </p:cNvSpPr>
          <p:nvPr/>
        </p:nvSpPr>
        <p:spPr bwMode="auto">
          <a:xfrm>
            <a:off x="6197755" y="5473951"/>
            <a:ext cx="2533718" cy="923330"/>
          </a:xfrm>
          <a:prstGeom prst="rect">
            <a:avLst/>
          </a:prstGeom>
          <a:solidFill>
            <a:schemeClr val="bg1"/>
          </a:solidFill>
          <a:ln w="9525">
            <a:noFill/>
            <a:miter lim="800000"/>
            <a:headEnd/>
            <a:tailEnd/>
          </a:ln>
          <a:effectLst>
            <a:softEdge rad="63500"/>
          </a:effectLst>
        </p:spPr>
        <p:txBody>
          <a:bodyPr>
            <a:spAutoFit/>
          </a:body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orbel" panose="020B0503020204020204"/>
                <a:ea typeface="ヒラギノ角ゴ Pro W3" charset="-128"/>
                <a:cs typeface="Arial" pitchFamily="34" charset="0"/>
              </a:rPr>
              <a:t>It is later transcribed and translated into new viral parts.</a:t>
            </a:r>
          </a:p>
        </p:txBody>
      </p:sp>
      <p:sp>
        <p:nvSpPr>
          <p:cNvPr id="9" name="Text Box 29"/>
          <p:cNvSpPr txBox="1">
            <a:spLocks noChangeArrowheads="1"/>
          </p:cNvSpPr>
          <p:nvPr/>
        </p:nvSpPr>
        <p:spPr bwMode="auto">
          <a:xfrm>
            <a:off x="7521729" y="2440238"/>
            <a:ext cx="2925762" cy="922338"/>
          </a:xfrm>
          <a:prstGeom prst="rect">
            <a:avLst/>
          </a:prstGeom>
          <a:solidFill>
            <a:schemeClr val="bg1"/>
          </a:solidFill>
          <a:ln w="9525">
            <a:noFill/>
            <a:miter lim="800000"/>
            <a:headEnd/>
            <a:tailEnd/>
          </a:ln>
          <a:effectLst>
            <a:softEdge rad="63500"/>
          </a:effectLst>
        </p:spPr>
        <p:txBody>
          <a:bodyPr>
            <a:spAutoFit/>
          </a:body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orbel" panose="020B0503020204020204"/>
                <a:ea typeface="ヒラギノ角ゴ Pro W3" charset="-128"/>
                <a:cs typeface="Arial" pitchFamily="34" charset="0"/>
              </a:rPr>
              <a:t>The parts assemble into new viruses and burst from the host cell.</a:t>
            </a:r>
          </a:p>
        </p:txBody>
      </p:sp>
      <p:sp>
        <p:nvSpPr>
          <p:cNvPr id="10" name="TextBox 9"/>
          <p:cNvSpPr txBox="1">
            <a:spLocks noChangeArrowheads="1"/>
          </p:cNvSpPr>
          <p:nvPr/>
        </p:nvSpPr>
        <p:spPr bwMode="auto">
          <a:xfrm>
            <a:off x="4743604" y="3229334"/>
            <a:ext cx="6873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DNA</a:t>
            </a:r>
          </a:p>
        </p:txBody>
      </p:sp>
      <p:cxnSp>
        <p:nvCxnSpPr>
          <p:cNvPr id="11" name="Straight Arrow Connector 10"/>
          <p:cNvCxnSpPr>
            <a:cxnSpLocks noChangeShapeType="1"/>
            <a:stCxn id="10" idx="1"/>
          </p:cNvCxnSpPr>
          <p:nvPr/>
        </p:nvCxnSpPr>
        <p:spPr bwMode="auto">
          <a:xfrm flipH="1" flipV="1">
            <a:off x="4340379" y="3408721"/>
            <a:ext cx="403225" cy="4763"/>
          </a:xfrm>
          <a:prstGeom prst="straightConnector1">
            <a:avLst/>
          </a:prstGeom>
          <a:noFill/>
          <a:ln w="28575">
            <a:solidFill>
              <a:srgbClr val="FF0000"/>
            </a:solidFill>
            <a:round/>
            <a:headEnd/>
            <a:tailEnd type="arrow" w="med" len="med"/>
          </a:ln>
          <a:effectLst>
            <a:outerShdw dist="25400" dir="5400000" algn="t" rotWithShape="0">
              <a:srgbClr val="808080">
                <a:alpha val="50000"/>
              </a:srgbClr>
            </a:outerShdw>
          </a:effectLst>
          <a:extLst>
            <a:ext uri="{909E8E84-426E-40DD-AFC4-6F175D3DCCD1}">
              <a14:hiddenFill xmlns:a14="http://schemas.microsoft.com/office/drawing/2010/main">
                <a:noFill/>
              </a14:hiddenFill>
            </a:ext>
          </a:extLst>
        </p:spPr>
      </p:cxnSp>
      <p:cxnSp>
        <p:nvCxnSpPr>
          <p:cNvPr id="12" name="Straight Arrow Connector 11"/>
          <p:cNvCxnSpPr>
            <a:cxnSpLocks noChangeShapeType="1"/>
          </p:cNvCxnSpPr>
          <p:nvPr/>
        </p:nvCxnSpPr>
        <p:spPr bwMode="auto">
          <a:xfrm flipV="1">
            <a:off x="4062566" y="4648559"/>
            <a:ext cx="1204913" cy="201612"/>
          </a:xfrm>
          <a:prstGeom prst="straightConnector1">
            <a:avLst/>
          </a:prstGeom>
          <a:noFill/>
          <a:ln w="28575">
            <a:solidFill>
              <a:srgbClr val="FF0000"/>
            </a:solidFill>
            <a:round/>
            <a:headEnd/>
            <a:tailEnd type="arrow" w="med" len="med"/>
          </a:ln>
          <a:effectLst>
            <a:outerShdw dist="25400" dir="5400000" algn="t" rotWithShape="0">
              <a:srgbClr val="808080">
                <a:alpha val="50000"/>
              </a:srgbClr>
            </a:outerShdw>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653994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a:t>Viruses and Cells</a:t>
            </a:r>
          </a:p>
        </p:txBody>
      </p:sp>
      <p:pic>
        <p:nvPicPr>
          <p:cNvPr id="17412"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932688"/>
            <a:ext cx="11171153" cy="5165025"/>
          </a:xfrm>
          <a:prstGeom prst="rect">
            <a:avLst/>
          </a:prstGeom>
          <a:noFill/>
          <a:ln>
            <a:noFill/>
          </a:ln>
          <a:effectLst>
            <a:outerShdw blurRad="292100" dist="139700" dir="2700000" algn="tl" rotWithShape="0">
              <a:srgbClr val="333333">
                <a:alpha val="6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32957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 of Viruses</a:t>
            </a:r>
          </a:p>
        </p:txBody>
      </p:sp>
      <p:sp>
        <p:nvSpPr>
          <p:cNvPr id="3" name="Content Placeholder 2"/>
          <p:cNvSpPr>
            <a:spLocks noGrp="1"/>
          </p:cNvSpPr>
          <p:nvPr>
            <p:ph idx="1"/>
          </p:nvPr>
        </p:nvSpPr>
        <p:spPr>
          <a:xfrm>
            <a:off x="577517" y="1556085"/>
            <a:ext cx="11293642" cy="5005135"/>
          </a:xfrm>
        </p:spPr>
        <p:txBody>
          <a:bodyPr>
            <a:normAutofit/>
          </a:bodyPr>
          <a:lstStyle/>
          <a:p>
            <a:pPr marL="502920" indent="-457200">
              <a:buFont typeface="+mj-lt"/>
              <a:buAutoNum type="arabicPeriod"/>
            </a:pPr>
            <a:r>
              <a:rPr lang="en-US" dirty="0"/>
              <a:t>Particles made up of proteins, nucleic acids and sometimes lipids that can reproduce only by infecting living things are called?</a:t>
            </a:r>
          </a:p>
          <a:p>
            <a:pPr marL="502920" indent="-457200">
              <a:buFont typeface="+mj-lt"/>
              <a:buAutoNum type="arabicPeriod"/>
            </a:pPr>
            <a:r>
              <a:rPr lang="en-US" dirty="0"/>
              <a:t>The structure labeled “A” in the diagram of the virus below is called the…</a:t>
            </a:r>
          </a:p>
          <a:p>
            <a:pPr marL="502920" indent="-457200">
              <a:buFont typeface="+mj-lt"/>
              <a:buAutoNum type="arabicPeriod"/>
            </a:pPr>
            <a:endParaRPr lang="en-US" dirty="0"/>
          </a:p>
          <a:p>
            <a:pPr marL="502920" indent="-457200">
              <a:buFont typeface="+mj-lt"/>
              <a:buAutoNum type="arabicPeriod"/>
            </a:pPr>
            <a:endParaRPr lang="en-US" dirty="0"/>
          </a:p>
          <a:p>
            <a:pPr marL="502920" indent="-457200">
              <a:buFont typeface="+mj-lt"/>
              <a:buAutoNum type="arabicPeriod"/>
            </a:pPr>
            <a:endParaRPr lang="en-US" dirty="0"/>
          </a:p>
          <a:p>
            <a:pPr marL="502920" indent="-457200">
              <a:buFont typeface="+mj-lt"/>
              <a:buAutoNum type="arabicPeriod"/>
            </a:pPr>
            <a:r>
              <a:rPr lang="en-US" dirty="0"/>
              <a:t>One group of viruses that contain RNA as their genetic information is the…</a:t>
            </a:r>
          </a:p>
          <a:p>
            <a:pPr marL="502920" indent="-457200">
              <a:buFont typeface="+mj-lt"/>
              <a:buAutoNum type="arabicPeriod"/>
            </a:pPr>
            <a:r>
              <a:rPr lang="en-US" dirty="0"/>
              <a:t>What characteristics do all viruses have in common?</a:t>
            </a:r>
          </a:p>
          <a:p>
            <a:pPr marL="502920" indent="-457200">
              <a:buFont typeface="+mj-lt"/>
              <a:buAutoNum type="arabicPeriod"/>
            </a:pPr>
            <a:r>
              <a:rPr lang="en-US" dirty="0"/>
              <a:t>Explain what a prophage is.</a:t>
            </a:r>
          </a:p>
          <a:p>
            <a:pPr marL="502920" indent="-457200">
              <a:buFont typeface="+mj-lt"/>
              <a:buAutoNum type="arabicPeriod"/>
            </a:pPr>
            <a:r>
              <a:rPr lang="en-US" dirty="0"/>
              <a:t>In terms of their mechanism of infection how does a cold virus differ from the HIV virus?</a:t>
            </a:r>
          </a:p>
        </p:txBody>
      </p:sp>
      <p:pic>
        <p:nvPicPr>
          <p:cNvPr id="4" name="Picture 3"/>
          <p:cNvPicPr>
            <a:picLocks noChangeAspect="1"/>
          </p:cNvPicPr>
          <p:nvPr/>
        </p:nvPicPr>
        <p:blipFill>
          <a:blip r:embed="rId3"/>
          <a:stretch>
            <a:fillRect/>
          </a:stretch>
        </p:blipFill>
        <p:spPr>
          <a:xfrm>
            <a:off x="5323522" y="2711014"/>
            <a:ext cx="1514475" cy="1552575"/>
          </a:xfrm>
          <a:prstGeom prst="rect">
            <a:avLst/>
          </a:prstGeom>
        </p:spPr>
      </p:pic>
    </p:spTree>
    <p:extLst>
      <p:ext uri="{BB962C8B-B14F-4D97-AF65-F5344CB8AC3E}">
        <p14:creationId xmlns:p14="http://schemas.microsoft.com/office/powerpoint/2010/main" val="11891425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Microbiology: The Microscopic World</a:t>
            </a:r>
          </a:p>
        </p:txBody>
      </p:sp>
      <p:sp>
        <p:nvSpPr>
          <p:cNvPr id="5" name="Content Placeholder 4"/>
          <p:cNvSpPr>
            <a:spLocks noGrp="1"/>
          </p:cNvSpPr>
          <p:nvPr>
            <p:ph sz="half" idx="1"/>
          </p:nvPr>
        </p:nvSpPr>
        <p:spPr/>
        <p:txBody>
          <a:bodyPr/>
          <a:lstStyle/>
          <a:p>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Microbiology </a:t>
            </a:r>
            <a:r>
              <a:rPr lang="en-US" dirty="0"/>
              <a:t>is The study of organisms that are usually too small to be seen with the naked eye. Special techniques are required to isolate and grow them. </a:t>
            </a:r>
          </a:p>
        </p:txBody>
      </p:sp>
      <p:sp>
        <p:nvSpPr>
          <p:cNvPr id="6" name="Content Placeholder 5"/>
          <p:cNvSpPr>
            <a:spLocks noGrp="1"/>
          </p:cNvSpPr>
          <p:nvPr>
            <p:ph sz="half" idx="2"/>
          </p:nvPr>
        </p:nvSpPr>
        <p:spPr/>
        <p:txBody>
          <a:bodyPr/>
          <a:lstStyle/>
          <a:p>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Hooke </a:t>
            </a:r>
            <a:r>
              <a:rPr lang="en-US" dirty="0"/>
              <a:t>and </a:t>
            </a:r>
            <a:r>
              <a:rPr lang="en-US"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Leeuwenhock</a:t>
            </a:r>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dirty="0"/>
              <a:t>opened humankind’s eyes to the microscopic world.</a:t>
            </a:r>
          </a:p>
        </p:txBody>
      </p:sp>
      <p:pic>
        <p:nvPicPr>
          <p:cNvPr id="2" name="Picture 1"/>
          <p:cNvPicPr>
            <a:picLocks noChangeAspect="1"/>
          </p:cNvPicPr>
          <p:nvPr/>
        </p:nvPicPr>
        <p:blipFill>
          <a:blip r:embed="rId3"/>
          <a:stretch>
            <a:fillRect/>
          </a:stretch>
        </p:blipFill>
        <p:spPr>
          <a:xfrm>
            <a:off x="6267612" y="3210893"/>
            <a:ext cx="5248420" cy="3320429"/>
          </a:xfrm>
          <a:prstGeom prst="rect">
            <a:avLst/>
          </a:prstGeom>
        </p:spPr>
      </p:pic>
    </p:spTree>
    <p:extLst>
      <p:ext uri="{BB962C8B-B14F-4D97-AF65-F5344CB8AC3E}">
        <p14:creationId xmlns:p14="http://schemas.microsoft.com/office/powerpoint/2010/main" val="479831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 calcmode="lin" valueType="num">
                                      <p:cBhvr>
                                        <p:cTn id="14"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3"/>
      <p:bldP spid="6" grpId="0" build="p" bldLvl="3"/>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creen Recording 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90147" y="437321"/>
            <a:ext cx="11483801" cy="5819146"/>
          </a:xfrm>
          <a:prstGeom prst="rect">
            <a:avLst/>
          </a:prstGeom>
        </p:spPr>
      </p:pic>
    </p:spTree>
    <p:extLst>
      <p:ext uri="{BB962C8B-B14F-4D97-AF65-F5344CB8AC3E}">
        <p14:creationId xmlns:p14="http://schemas.microsoft.com/office/powerpoint/2010/main" val="38287805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Viruses</a:t>
            </a:r>
          </a:p>
        </p:txBody>
      </p:sp>
      <p:sp>
        <p:nvSpPr>
          <p:cNvPr id="3" name="Text Placeholder 2"/>
          <p:cNvSpPr>
            <a:spLocks noGrp="1"/>
          </p:cNvSpPr>
          <p:nvPr>
            <p:ph type="body" idx="1"/>
          </p:nvPr>
        </p:nvSpPr>
        <p:spPr/>
        <p:txBody>
          <a:bodyPr/>
          <a:lstStyle/>
          <a:p>
            <a:r>
              <a:rPr lang="en-US" dirty="0"/>
              <a:t>On the edge of life</a:t>
            </a:r>
          </a:p>
        </p:txBody>
      </p:sp>
    </p:spTree>
    <p:extLst>
      <p:ext uri="{BB962C8B-B14F-4D97-AF65-F5344CB8AC3E}">
        <p14:creationId xmlns:p14="http://schemas.microsoft.com/office/powerpoint/2010/main" val="30077330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Virus Structure and Composition</a:t>
            </a:r>
          </a:p>
        </p:txBody>
      </p:sp>
      <p:sp>
        <p:nvSpPr>
          <p:cNvPr id="3" name="Content Placeholder 2"/>
          <p:cNvSpPr>
            <a:spLocks noGrp="1"/>
          </p:cNvSpPr>
          <p:nvPr>
            <p:ph idx="1"/>
          </p:nvPr>
        </p:nvSpPr>
        <p:spPr>
          <a:xfrm>
            <a:off x="800100" y="1828800"/>
            <a:ext cx="9872871" cy="4038600"/>
          </a:xfrm>
        </p:spPr>
        <p:txBody>
          <a:bodyPr/>
          <a:lstStyle/>
          <a:p>
            <a:r>
              <a:rPr lang="en-US" dirty="0"/>
              <a:t>Viruses differ widely in size and structure.</a:t>
            </a:r>
          </a:p>
          <a:p>
            <a:r>
              <a:rPr lang="en-US" dirty="0"/>
              <a:t>All viruses contain either DNA or RNA.</a:t>
            </a:r>
          </a:p>
          <a:p>
            <a:r>
              <a:rPr lang="en-US" dirty="0"/>
              <a:t>All viruses are surrounded by a protein coat called a capsid.</a:t>
            </a:r>
          </a:p>
          <a:p>
            <a:r>
              <a:rPr lang="en-US" dirty="0"/>
              <a:t>Some viruses contain a membrane coat.</a:t>
            </a:r>
          </a:p>
          <a:p>
            <a:r>
              <a:rPr lang="en-US" dirty="0"/>
              <a:t>Viruses are particles composed of proteins, nucleic acids and sometimes fats.</a:t>
            </a:r>
          </a:p>
        </p:txBody>
      </p:sp>
      <p:pic>
        <p:nvPicPr>
          <p:cNvPr id="4"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39092" y="4152900"/>
            <a:ext cx="4376737"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45701" y="1543050"/>
            <a:ext cx="3660537" cy="203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89050" y="4229100"/>
            <a:ext cx="37465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5874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Virus Reproduction</a:t>
            </a:r>
          </a:p>
        </p:txBody>
      </p:sp>
      <p:sp>
        <p:nvSpPr>
          <p:cNvPr id="3" name="Content Placeholder 2"/>
          <p:cNvSpPr>
            <a:spLocks noGrp="1"/>
          </p:cNvSpPr>
          <p:nvPr>
            <p:ph idx="1"/>
          </p:nvPr>
        </p:nvSpPr>
        <p:spPr/>
        <p:txBody>
          <a:bodyPr/>
          <a:lstStyle/>
          <a:p>
            <a:r>
              <a:rPr lang="en-US" dirty="0"/>
              <a:t>A virus is considered nonliving.</a:t>
            </a:r>
          </a:p>
          <a:p>
            <a:r>
              <a:rPr lang="en-US" dirty="0"/>
              <a:t>American biochemist Wendell Stanley isolated crystals of tobacco mosaic virus. He knew that living do not crystallize, so he inferred that viruses were not truly alive.</a:t>
            </a:r>
          </a:p>
          <a:p>
            <a:r>
              <a:rPr lang="en-US" dirty="0"/>
              <a:t>Viruses can reproduce only by infecting living cells.</a:t>
            </a:r>
          </a:p>
          <a:p>
            <a:r>
              <a:rPr lang="en-US" dirty="0"/>
              <a:t>What do you think happens after a virus infects a living cell?</a:t>
            </a:r>
          </a:p>
        </p:txBody>
      </p:sp>
    </p:spTree>
    <p:extLst>
      <p:ext uri="{BB962C8B-B14F-4D97-AF65-F5344CB8AC3E}">
        <p14:creationId xmlns:p14="http://schemas.microsoft.com/office/powerpoint/2010/main" val="13468745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Viral Infections</a:t>
            </a:r>
          </a:p>
        </p:txBody>
      </p:sp>
      <p:sp>
        <p:nvSpPr>
          <p:cNvPr id="3" name="Content Placeholder 2"/>
          <p:cNvSpPr>
            <a:spLocks noGrp="1"/>
          </p:cNvSpPr>
          <p:nvPr>
            <p:ph idx="1"/>
          </p:nvPr>
        </p:nvSpPr>
        <p:spPr>
          <a:xfrm>
            <a:off x="1143000" y="2057400"/>
            <a:ext cx="4213225" cy="4038600"/>
          </a:xfrm>
        </p:spPr>
        <p:txBody>
          <a:bodyPr/>
          <a:lstStyle/>
          <a:p>
            <a:r>
              <a:rPr lang="en-US" dirty="0"/>
              <a:t>Viruses use their genetic information to reproduce inside living cells.</a:t>
            </a:r>
          </a:p>
          <a:p>
            <a:r>
              <a:rPr lang="en-US" dirty="0"/>
              <a:t>What differences can you observe in this diagram?</a:t>
            </a:r>
          </a:p>
        </p:txBody>
      </p:sp>
      <p:pic>
        <p:nvPicPr>
          <p:cNvPr id="4"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56225" y="577850"/>
            <a:ext cx="6746921" cy="590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29"/>
          <p:cNvSpPr txBox="1">
            <a:spLocks noChangeArrowheads="1"/>
          </p:cNvSpPr>
          <p:nvPr/>
        </p:nvSpPr>
        <p:spPr bwMode="auto">
          <a:xfrm>
            <a:off x="10099675" y="454184"/>
            <a:ext cx="1303338" cy="646112"/>
          </a:xfrm>
          <a:prstGeom prst="rect">
            <a:avLst/>
          </a:prstGeom>
          <a:solidFill>
            <a:schemeClr val="bg2"/>
          </a:solidFill>
          <a:ln w="9525">
            <a:solidFill>
              <a:srgbClr val="A8CB7E"/>
            </a:solidFill>
            <a:miter lim="800000"/>
            <a:headEnd/>
            <a:tailEnd/>
          </a:ln>
          <a:effectLst>
            <a:outerShdw blurRad="38100" dist="25400" dir="5400000" algn="t" rotWithShape="0">
              <a:srgbClr val="808080">
                <a:alpha val="50000"/>
              </a:srgbClr>
            </a:outerShdw>
          </a:effec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457200" rtl="0" eaLnBrk="1" fontAlgn="auto" latinLnBrk="0" hangingPunct="1">
              <a:lnSpc>
                <a:spcPct val="100000"/>
              </a:lnSpc>
              <a:spcBef>
                <a:spcPct val="5000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itchFamily="34" charset="0"/>
                <a:ea typeface="ヒラギノ角ゴ Pro W3" charset="-128"/>
                <a:cs typeface="Arial" pitchFamily="34" charset="0"/>
              </a:rPr>
              <a:t>Lysogenic infection</a:t>
            </a:r>
          </a:p>
        </p:txBody>
      </p:sp>
      <p:sp>
        <p:nvSpPr>
          <p:cNvPr id="6" name="Text Box 29"/>
          <p:cNvSpPr txBox="1">
            <a:spLocks noChangeArrowheads="1"/>
          </p:cNvSpPr>
          <p:nvPr/>
        </p:nvSpPr>
        <p:spPr bwMode="auto">
          <a:xfrm>
            <a:off x="7912848" y="2057400"/>
            <a:ext cx="1144587" cy="647700"/>
          </a:xfrm>
          <a:prstGeom prst="rect">
            <a:avLst/>
          </a:prstGeom>
          <a:solidFill>
            <a:schemeClr val="bg2"/>
          </a:solidFill>
          <a:ln w="9525">
            <a:solidFill>
              <a:srgbClr val="98B3CD"/>
            </a:solidFill>
            <a:miter lim="800000"/>
            <a:headEnd/>
            <a:tailEnd/>
          </a:ln>
          <a:effectLst>
            <a:outerShdw blurRad="38100" dist="25400" dir="5400000" algn="t" rotWithShape="0">
              <a:srgbClr val="808080">
                <a:alpha val="50000"/>
              </a:srgbClr>
            </a:outerShdw>
          </a:effec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457200" rtl="0" eaLnBrk="1" fontAlgn="auto" latinLnBrk="0" hangingPunct="1">
              <a:lnSpc>
                <a:spcPct val="100000"/>
              </a:lnSpc>
              <a:spcBef>
                <a:spcPct val="5000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itchFamily="34" charset="0"/>
                <a:ea typeface="ヒラギノ角ゴ Pro W3" charset="-128"/>
                <a:cs typeface="Arial" pitchFamily="34" charset="0"/>
              </a:rPr>
              <a:t>Lytic infection</a:t>
            </a:r>
          </a:p>
        </p:txBody>
      </p:sp>
    </p:spTree>
    <p:extLst>
      <p:ext uri="{BB962C8B-B14F-4D97-AF65-F5344CB8AC3E}">
        <p14:creationId xmlns:p14="http://schemas.microsoft.com/office/powerpoint/2010/main" val="3911111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Lytic Infections</a:t>
            </a:r>
          </a:p>
        </p:txBody>
      </p:sp>
      <p:pic>
        <p:nvPicPr>
          <p:cNvPr id="4"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13008" y="869950"/>
            <a:ext cx="6005512" cy="525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ounded Rectangle 2"/>
          <p:cNvSpPr>
            <a:spLocks noChangeArrowheads="1"/>
          </p:cNvSpPr>
          <p:nvPr/>
        </p:nvSpPr>
        <p:spPr bwMode="auto">
          <a:xfrm>
            <a:off x="4932045" y="2370138"/>
            <a:ext cx="1685925" cy="1004887"/>
          </a:xfrm>
          <a:prstGeom prst="roundRect">
            <a:avLst>
              <a:gd name="adj" fmla="val 16667"/>
            </a:avLst>
          </a:prstGeom>
          <a:noFill/>
          <a:ln w="38100">
            <a:solidFill>
              <a:srgbClr val="FF0000"/>
            </a:solidFill>
            <a:round/>
            <a:headEnd/>
            <a:tailEnd/>
          </a:ln>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2663"/>
              </a:solidFill>
              <a:effectLst/>
              <a:uLnTx/>
              <a:uFillTx/>
              <a:latin typeface="Corbel" panose="020B0503020204020204"/>
              <a:ea typeface="+mn-ea"/>
              <a:cs typeface="Arial" pitchFamily="34" charset="0"/>
            </a:endParaRPr>
          </a:p>
        </p:txBody>
      </p:sp>
      <p:sp>
        <p:nvSpPr>
          <p:cNvPr id="6" name="Text Box 29"/>
          <p:cNvSpPr txBox="1">
            <a:spLocks noChangeArrowheads="1"/>
          </p:cNvSpPr>
          <p:nvPr/>
        </p:nvSpPr>
        <p:spPr bwMode="auto">
          <a:xfrm>
            <a:off x="3987483" y="1576388"/>
            <a:ext cx="2659062" cy="584200"/>
          </a:xfrm>
          <a:prstGeom prst="rect">
            <a:avLst/>
          </a:prstGeom>
          <a:solidFill>
            <a:schemeClr val="bg2"/>
          </a:solidFill>
          <a:ln w="9525">
            <a:solidFill>
              <a:srgbClr val="3D668C"/>
            </a:solidFill>
            <a:miter lim="800000"/>
            <a:headEnd/>
            <a:tailEnd/>
          </a:ln>
          <a:effectLst>
            <a:outerShdw blurRad="38100" dist="25400" dir="5400000" algn="t" rotWithShape="0">
              <a:srgbClr val="808080">
                <a:alpha val="50000"/>
              </a:srgbClr>
            </a:outerShdw>
          </a:effectLst>
        </p:spPr>
        <p:txBody>
          <a:bodyPr>
            <a:spAutoFit/>
          </a:body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orbel" panose="020B0503020204020204"/>
                <a:ea typeface="ヒラギノ角ゴ Pro W3" charset="-128"/>
                <a:cs typeface="Arial" pitchFamily="34" charset="0"/>
              </a:rPr>
              <a:t>The virus injects DNA into a bacterium.</a:t>
            </a:r>
          </a:p>
        </p:txBody>
      </p:sp>
      <p:sp>
        <p:nvSpPr>
          <p:cNvPr id="7" name="Rounded Rectangle 2"/>
          <p:cNvSpPr>
            <a:spLocks noChangeArrowheads="1"/>
          </p:cNvSpPr>
          <p:nvPr/>
        </p:nvSpPr>
        <p:spPr bwMode="auto">
          <a:xfrm>
            <a:off x="7472045" y="2773363"/>
            <a:ext cx="1677988" cy="976312"/>
          </a:xfrm>
          <a:prstGeom prst="roundRect">
            <a:avLst>
              <a:gd name="adj" fmla="val 16667"/>
            </a:avLst>
          </a:prstGeom>
          <a:noFill/>
          <a:ln w="38100">
            <a:solidFill>
              <a:srgbClr val="FF0000"/>
            </a:solidFill>
            <a:round/>
            <a:headEnd/>
            <a:tailEnd/>
          </a:ln>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2663"/>
              </a:solidFill>
              <a:effectLst/>
              <a:uLnTx/>
              <a:uFillTx/>
              <a:latin typeface="Corbel" panose="020B0503020204020204"/>
              <a:ea typeface="+mn-ea"/>
              <a:cs typeface="Arial" pitchFamily="34" charset="0"/>
            </a:endParaRPr>
          </a:p>
        </p:txBody>
      </p:sp>
      <p:sp>
        <p:nvSpPr>
          <p:cNvPr id="8" name="Text Box 29"/>
          <p:cNvSpPr txBox="1">
            <a:spLocks noChangeArrowheads="1"/>
          </p:cNvSpPr>
          <p:nvPr/>
        </p:nvSpPr>
        <p:spPr bwMode="auto">
          <a:xfrm>
            <a:off x="7502208" y="2032000"/>
            <a:ext cx="2651125" cy="584200"/>
          </a:xfrm>
          <a:prstGeom prst="rect">
            <a:avLst/>
          </a:prstGeom>
          <a:solidFill>
            <a:schemeClr val="bg2"/>
          </a:solidFill>
          <a:ln w="9525">
            <a:solidFill>
              <a:srgbClr val="3D668C"/>
            </a:solidFill>
            <a:miter lim="800000"/>
            <a:headEnd/>
            <a:tailEnd/>
          </a:ln>
          <a:effectLst>
            <a:outerShdw blurRad="38100" dist="25400" dir="5400000" algn="t" rotWithShape="0">
              <a:srgbClr val="808080">
                <a:alpha val="50000"/>
              </a:srgbClr>
            </a:outerShdw>
          </a:effectLst>
        </p:spPr>
        <p:txBody>
          <a:bodyPr>
            <a:spAutoFit/>
          </a:body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orbel" panose="020B0503020204020204"/>
                <a:ea typeface="ヒラギノ角ゴ Pro W3" charset="-128"/>
                <a:cs typeface="Arial" pitchFamily="34" charset="0"/>
              </a:rPr>
              <a:t>Viral genes are transcribed by the host cell.</a:t>
            </a:r>
          </a:p>
        </p:txBody>
      </p:sp>
      <p:sp>
        <p:nvSpPr>
          <p:cNvPr id="9" name="Rounded Rectangle 2"/>
          <p:cNvSpPr>
            <a:spLocks noChangeArrowheads="1"/>
          </p:cNvSpPr>
          <p:nvPr/>
        </p:nvSpPr>
        <p:spPr bwMode="auto">
          <a:xfrm>
            <a:off x="8578533" y="4884738"/>
            <a:ext cx="1700212" cy="749300"/>
          </a:xfrm>
          <a:prstGeom prst="roundRect">
            <a:avLst>
              <a:gd name="adj" fmla="val 16667"/>
            </a:avLst>
          </a:prstGeom>
          <a:noFill/>
          <a:ln w="38100">
            <a:solidFill>
              <a:srgbClr val="FF0000"/>
            </a:solidFill>
            <a:round/>
            <a:headEnd/>
            <a:tailEnd/>
          </a:ln>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2663"/>
              </a:solidFill>
              <a:effectLst/>
              <a:uLnTx/>
              <a:uFillTx/>
              <a:latin typeface="Corbel" panose="020B0503020204020204"/>
              <a:ea typeface="+mn-ea"/>
              <a:cs typeface="Arial" pitchFamily="34" charset="0"/>
            </a:endParaRPr>
          </a:p>
        </p:txBody>
      </p:sp>
      <p:sp>
        <p:nvSpPr>
          <p:cNvPr id="10" name="Text Box 29"/>
          <p:cNvSpPr txBox="1">
            <a:spLocks noChangeArrowheads="1"/>
          </p:cNvSpPr>
          <p:nvPr/>
        </p:nvSpPr>
        <p:spPr bwMode="auto">
          <a:xfrm>
            <a:off x="9986645" y="3724275"/>
            <a:ext cx="2062163" cy="1076325"/>
          </a:xfrm>
          <a:prstGeom prst="rect">
            <a:avLst/>
          </a:prstGeom>
          <a:solidFill>
            <a:schemeClr val="bg2"/>
          </a:solidFill>
          <a:ln w="9525">
            <a:solidFill>
              <a:srgbClr val="3D668C"/>
            </a:solidFill>
            <a:miter lim="800000"/>
            <a:headEnd/>
            <a:tailEnd/>
          </a:ln>
          <a:effectLst>
            <a:outerShdw blurRad="38100" dist="25400" dir="5400000" algn="t" rotWithShape="0">
              <a:srgbClr val="808080">
                <a:alpha val="50000"/>
              </a:srgbClr>
            </a:outerShdw>
          </a:effectLst>
        </p:spPr>
        <p:txBody>
          <a:bodyPr>
            <a:spAutoFit/>
          </a:body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orbel" panose="020B0503020204020204"/>
                <a:ea typeface="ヒラギノ角ゴ Pro W3" charset="-128"/>
                <a:cs typeface="Arial" pitchFamily="34" charset="0"/>
              </a:rPr>
              <a:t>The bacterium makes new viral proteins and nucleic acids.</a:t>
            </a:r>
          </a:p>
        </p:txBody>
      </p:sp>
      <p:sp>
        <p:nvSpPr>
          <p:cNvPr id="11" name="Rounded Rectangle 2"/>
          <p:cNvSpPr>
            <a:spLocks noChangeArrowheads="1"/>
          </p:cNvSpPr>
          <p:nvPr/>
        </p:nvSpPr>
        <p:spPr bwMode="auto">
          <a:xfrm>
            <a:off x="6421120" y="5154613"/>
            <a:ext cx="1789113" cy="736600"/>
          </a:xfrm>
          <a:prstGeom prst="roundRect">
            <a:avLst>
              <a:gd name="adj" fmla="val 16667"/>
            </a:avLst>
          </a:prstGeom>
          <a:noFill/>
          <a:ln w="38100">
            <a:solidFill>
              <a:srgbClr val="FF0000"/>
            </a:solidFill>
            <a:round/>
            <a:headEnd/>
            <a:tailEnd/>
          </a:ln>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2663"/>
              </a:solidFill>
              <a:effectLst/>
              <a:uLnTx/>
              <a:uFillTx/>
              <a:latin typeface="Corbel" panose="020B0503020204020204"/>
              <a:ea typeface="+mn-ea"/>
              <a:cs typeface="Arial" pitchFamily="34" charset="0"/>
            </a:endParaRPr>
          </a:p>
        </p:txBody>
      </p:sp>
      <p:sp>
        <p:nvSpPr>
          <p:cNvPr id="12" name="Text Box 29"/>
          <p:cNvSpPr txBox="1">
            <a:spLocks noChangeArrowheads="1"/>
          </p:cNvSpPr>
          <p:nvPr/>
        </p:nvSpPr>
        <p:spPr bwMode="auto">
          <a:xfrm>
            <a:off x="3766820" y="5287963"/>
            <a:ext cx="2384425" cy="830262"/>
          </a:xfrm>
          <a:prstGeom prst="rect">
            <a:avLst/>
          </a:prstGeom>
          <a:solidFill>
            <a:schemeClr val="bg2"/>
          </a:solidFill>
          <a:ln w="9525">
            <a:solidFill>
              <a:srgbClr val="3D668C"/>
            </a:solidFill>
            <a:miter lim="800000"/>
            <a:headEnd/>
            <a:tailEnd/>
          </a:ln>
          <a:effectLst>
            <a:outerShdw blurRad="38100" dist="25400" dir="5400000" algn="t" rotWithShape="0">
              <a:srgbClr val="808080">
                <a:alpha val="50000"/>
              </a:srgbClr>
            </a:outerShdw>
          </a:effectLst>
        </p:spPr>
        <p:txBody>
          <a:bodyPr>
            <a:spAutoFit/>
          </a:body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orbel" panose="020B0503020204020204"/>
                <a:ea typeface="ヒラギノ角ゴ Pro W3" charset="-128"/>
                <a:cs typeface="Arial" pitchFamily="34" charset="0"/>
              </a:rPr>
              <a:t>The proteins and nucleic acids assemble into new viruses.</a:t>
            </a:r>
          </a:p>
        </p:txBody>
      </p:sp>
      <p:sp>
        <p:nvSpPr>
          <p:cNvPr id="13" name="Rounded Rectangle 2"/>
          <p:cNvSpPr>
            <a:spLocks noChangeArrowheads="1"/>
          </p:cNvSpPr>
          <p:nvPr/>
        </p:nvSpPr>
        <p:spPr bwMode="auto">
          <a:xfrm>
            <a:off x="5108258" y="3881438"/>
            <a:ext cx="1755775" cy="1279525"/>
          </a:xfrm>
          <a:prstGeom prst="roundRect">
            <a:avLst>
              <a:gd name="adj" fmla="val 16667"/>
            </a:avLst>
          </a:prstGeom>
          <a:noFill/>
          <a:ln w="38100">
            <a:solidFill>
              <a:srgbClr val="FF0000"/>
            </a:solidFill>
            <a:round/>
            <a:headEnd/>
            <a:tailEnd/>
          </a:ln>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2663"/>
              </a:solidFill>
              <a:effectLst/>
              <a:uLnTx/>
              <a:uFillTx/>
              <a:latin typeface="Corbel" panose="020B0503020204020204"/>
              <a:ea typeface="+mn-ea"/>
              <a:cs typeface="Arial" pitchFamily="34" charset="0"/>
            </a:endParaRPr>
          </a:p>
        </p:txBody>
      </p:sp>
      <p:sp>
        <p:nvSpPr>
          <p:cNvPr id="14" name="Text Box 29"/>
          <p:cNvSpPr txBox="1">
            <a:spLocks noChangeArrowheads="1"/>
          </p:cNvSpPr>
          <p:nvPr/>
        </p:nvSpPr>
        <p:spPr bwMode="auto">
          <a:xfrm>
            <a:off x="7008495" y="3938588"/>
            <a:ext cx="2336800" cy="1076325"/>
          </a:xfrm>
          <a:prstGeom prst="rect">
            <a:avLst/>
          </a:prstGeom>
          <a:solidFill>
            <a:schemeClr val="bg2"/>
          </a:solidFill>
          <a:ln w="9525">
            <a:solidFill>
              <a:srgbClr val="3D668C"/>
            </a:solidFill>
            <a:miter lim="800000"/>
            <a:headEnd/>
            <a:tailEnd/>
          </a:ln>
          <a:effectLst>
            <a:outerShdw blurRad="38100" dist="25400" dir="5400000" algn="t" rotWithShape="0">
              <a:srgbClr val="808080">
                <a:alpha val="50000"/>
              </a:srgbClr>
            </a:outerShdw>
          </a:effec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ヒラギノ角ゴ Pro W3" pitchFamily="-84" charset="-128"/>
                <a:cs typeface="+mn-cs"/>
              </a:rPr>
              <a:t>Viral enzymes lyse the bacterium’s cell wall. The new viruses escape.</a:t>
            </a:r>
          </a:p>
        </p:txBody>
      </p:sp>
    </p:spTree>
    <p:extLst>
      <p:ext uri="{BB962C8B-B14F-4D97-AF65-F5344CB8AC3E}">
        <p14:creationId xmlns:p14="http://schemas.microsoft.com/office/powerpoint/2010/main" val="2582994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subTnLst>
                                    <p:set>
                                      <p:cBhvr override="childStyle">
                                        <p:cTn dur="1" fill="hold" display="0" masterRel="nextClick" afterEffect="1"/>
                                        <p:tgtEl>
                                          <p:spTgt spid="11"/>
                                        </p:tgtEl>
                                        <p:attrNameLst>
                                          <p:attrName>style.visibility</p:attrName>
                                        </p:attrNameLst>
                                      </p:cBhvr>
                                      <p:to>
                                        <p:strVal val="hidden"/>
                                      </p:to>
                                    </p:set>
                                  </p:subTnLst>
                                </p:cTn>
                              </p:par>
                              <p:par>
                                <p:cTn id="25" presetID="1"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1"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lytic virus is similar to an outlaw</a:t>
            </a:r>
          </a:p>
        </p:txBody>
      </p:sp>
      <p:pic>
        <p:nvPicPr>
          <p:cNvPr id="4" name="Picture 4"/>
          <p:cNvPicPr>
            <a:picLocks noChangeAspect="1"/>
          </p:cNvPicPr>
          <p:nvPr/>
        </p:nvPicPr>
        <p:blipFill>
          <a:blip r:embed="rId3">
            <a:extLst>
              <a:ext uri="{28A0092B-C50C-407E-A947-70E740481C1C}">
                <a14:useLocalDpi xmlns:a14="http://schemas.microsoft.com/office/drawing/2010/main" val="0"/>
              </a:ext>
            </a:extLst>
          </a:blip>
          <a:srcRect l="64772"/>
          <a:stretch>
            <a:fillRect/>
          </a:stretch>
        </p:blipFill>
        <p:spPr bwMode="auto">
          <a:xfrm>
            <a:off x="7319963" y="1619250"/>
            <a:ext cx="2536825" cy="357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29"/>
          <p:cNvSpPr txBox="1">
            <a:spLocks noChangeArrowheads="1"/>
          </p:cNvSpPr>
          <p:nvPr/>
        </p:nvSpPr>
        <p:spPr bwMode="auto">
          <a:xfrm>
            <a:off x="2171700" y="5327650"/>
            <a:ext cx="22796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ヒラギノ角ゴ Pro W3" pitchFamily="-84" charset="-128"/>
                <a:cs typeface="+mn-cs"/>
              </a:rPr>
              <a:t>The host cell</a:t>
            </a:r>
            <a:r>
              <a:rPr kumimoji="0" lang="ja-JP" altLang="en-US" sz="1800" b="0" i="0" u="none" strike="noStrike" kern="1200" cap="none" spc="0" normalizeH="0" baseline="0" noProof="0">
                <a:ln>
                  <a:noFill/>
                </a:ln>
                <a:solidFill>
                  <a:srgbClr val="000000"/>
                </a:solidFill>
                <a:effectLst/>
                <a:uLnTx/>
                <a:uFillTx/>
                <a:latin typeface="Arial" panose="020B0604020202020204" pitchFamily="34" charset="0"/>
                <a:ea typeface="ヒラギノ角ゴ Pro W3" pitchFamily="-84" charset="-128"/>
                <a:cs typeface="+mn-cs"/>
              </a:rPr>
              <a:t>’</a:t>
            </a:r>
            <a:r>
              <a:rPr kumimoji="0" lang="en-US" altLang="ja-JP"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s </a:t>
            </a:r>
            <a:br>
              <a:rPr kumimoji="0" lang="en-US" altLang="ja-JP"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br>
            <a:r>
              <a:rPr kumimoji="0" lang="en-US" altLang="ja-JP"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DNA is chopped up.</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6" name="Text Box 29"/>
          <p:cNvSpPr txBox="1">
            <a:spLocks noChangeArrowheads="1"/>
          </p:cNvSpPr>
          <p:nvPr/>
        </p:nvSpPr>
        <p:spPr bwMode="auto">
          <a:xfrm>
            <a:off x="4741863" y="5318125"/>
            <a:ext cx="22796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ヒラギノ角ゴ Pro W3" pitchFamily="-84" charset="-128"/>
                <a:cs typeface="+mn-cs"/>
              </a:rPr>
              <a:t>Virus uses host cell to make viral DNA and viral proteins.</a:t>
            </a:r>
          </a:p>
        </p:txBody>
      </p:sp>
      <p:sp>
        <p:nvSpPr>
          <p:cNvPr id="7" name="Text Box 29"/>
          <p:cNvSpPr txBox="1">
            <a:spLocks noChangeArrowheads="1"/>
          </p:cNvSpPr>
          <p:nvPr/>
        </p:nvSpPr>
        <p:spPr bwMode="auto">
          <a:xfrm>
            <a:off x="7305675" y="5332413"/>
            <a:ext cx="22796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ヒラギノ角ゴ Pro W3" pitchFamily="-84" charset="-128"/>
                <a:cs typeface="+mn-cs"/>
              </a:rPr>
              <a:t>The host cell bursts, releasing hundreds of virus particles.</a:t>
            </a:r>
          </a:p>
        </p:txBody>
      </p:sp>
      <p:pic>
        <p:nvPicPr>
          <p:cNvPr id="8" name="Picture 4"/>
          <p:cNvPicPr>
            <a:picLocks noChangeAspect="1"/>
          </p:cNvPicPr>
          <p:nvPr/>
        </p:nvPicPr>
        <p:blipFill>
          <a:blip r:embed="rId3">
            <a:extLst>
              <a:ext uri="{28A0092B-C50C-407E-A947-70E740481C1C}">
                <a14:useLocalDpi xmlns:a14="http://schemas.microsoft.com/office/drawing/2010/main" val="0"/>
              </a:ext>
            </a:extLst>
          </a:blip>
          <a:srcRect l="32114" r="36607"/>
          <a:stretch>
            <a:fillRect/>
          </a:stretch>
        </p:blipFill>
        <p:spPr bwMode="auto">
          <a:xfrm>
            <a:off x="4708525" y="1652588"/>
            <a:ext cx="2252663" cy="357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p:cNvPicPr>
            <a:picLocks noChangeAspect="1"/>
          </p:cNvPicPr>
          <p:nvPr/>
        </p:nvPicPr>
        <p:blipFill>
          <a:blip r:embed="rId3">
            <a:extLst>
              <a:ext uri="{28A0092B-C50C-407E-A947-70E740481C1C}">
                <a14:useLocalDpi xmlns:a14="http://schemas.microsoft.com/office/drawing/2010/main" val="0"/>
              </a:ext>
            </a:extLst>
          </a:blip>
          <a:srcRect l="926" t="1833" r="69267" b="1831"/>
          <a:stretch>
            <a:fillRect/>
          </a:stretch>
        </p:blipFill>
        <p:spPr bwMode="auto">
          <a:xfrm>
            <a:off x="2190750" y="1671638"/>
            <a:ext cx="2146300" cy="344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9698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theme/theme1.xml><?xml version="1.0" encoding="utf-8"?>
<a:theme xmlns:a="http://schemas.openxmlformats.org/drawingml/2006/main" name="Basis">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TotalTime>
  <Words>1445</Words>
  <Application>Microsoft Office PowerPoint</Application>
  <PresentationFormat>Widescreen</PresentationFormat>
  <Paragraphs>128</Paragraphs>
  <Slides>14</Slides>
  <Notes>14</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MS PGothic</vt:lpstr>
      <vt:lpstr>游ゴシック</vt:lpstr>
      <vt:lpstr>Arial</vt:lpstr>
      <vt:lpstr>Calibri</vt:lpstr>
      <vt:lpstr>Corbel</vt:lpstr>
      <vt:lpstr>Wingdings</vt:lpstr>
      <vt:lpstr>ヒラギノ角ゴ Pro W3</vt:lpstr>
      <vt:lpstr>Basis</vt:lpstr>
      <vt:lpstr>Essential Questions:</vt:lpstr>
      <vt:lpstr>Microbiology: The Microscopic World</vt:lpstr>
      <vt:lpstr>PowerPoint Presentation</vt:lpstr>
      <vt:lpstr>Viruses</vt:lpstr>
      <vt:lpstr>Virus Structure and Composition</vt:lpstr>
      <vt:lpstr>Virus Reproduction</vt:lpstr>
      <vt:lpstr>Viral Infections</vt:lpstr>
      <vt:lpstr>Lytic Infections</vt:lpstr>
      <vt:lpstr>A lytic virus is similar to an outlaw</vt:lpstr>
      <vt:lpstr>Lysogenic Infections</vt:lpstr>
      <vt:lpstr>An RNA virus: The Common Cold</vt:lpstr>
      <vt:lpstr>A Retrovirus: HIV</vt:lpstr>
      <vt:lpstr>Viruses and Cells</vt:lpstr>
      <vt:lpstr>Review of Viruses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Essential Questions:</dc:title>
  <dc:creator>STONE, ALISON</dc:creator>
  <cp:lastModifiedBy>VAN ELLIS, MARY</cp:lastModifiedBy>
  <cp:revision>3</cp:revision>
  <cp:lastPrinted>2018-01-22T10:32:08Z</cp:lastPrinted>
  <dcterms:created xsi:type="dcterms:W3CDTF">2017-07-08T14:50:15Z</dcterms:created>
  <dcterms:modified xsi:type="dcterms:W3CDTF">2018-01-22T10:34:42Z</dcterms:modified>
</cp:coreProperties>
</file>